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7.xml" ContentType="application/vnd.openxmlformats-officedocument.drawingml.chart+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Default Extension="wdp" ContentType="image/vnd.ms-photo"/>
  <Override PartName="/ppt/slideLayouts/slideLayout10.xml" ContentType="application/vnd.openxmlformats-officedocument.presentationml.slideLayout+xml"/>
  <Override PartName="/ppt/charts/chart6.xml" ContentType="application/vnd.openxmlformats-officedocument.drawingml.chart+xml"/>
  <Default Extension="vml" ContentType="application/vnd.openxmlformats-officedocument.vmlDrawing"/>
  <Override PartName="/ppt/charts/chart10.xml" ContentType="application/vnd.openxmlformats-officedocument.drawingml.chart+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handoutMasterIdLst>
    <p:handoutMasterId r:id="rId49"/>
  </p:handoutMasterIdLst>
  <p:sldIdLst>
    <p:sldId id="548" r:id="rId2"/>
    <p:sldId id="493" r:id="rId3"/>
    <p:sldId id="487" r:id="rId4"/>
    <p:sldId id="500" r:id="rId5"/>
    <p:sldId id="502" r:id="rId6"/>
    <p:sldId id="505" r:id="rId7"/>
    <p:sldId id="581" r:id="rId8"/>
    <p:sldId id="560" r:id="rId9"/>
    <p:sldId id="561" r:id="rId10"/>
    <p:sldId id="583" r:id="rId11"/>
    <p:sldId id="584" r:id="rId12"/>
    <p:sldId id="582" r:id="rId13"/>
    <p:sldId id="585" r:id="rId14"/>
    <p:sldId id="489" r:id="rId15"/>
    <p:sldId id="472" r:id="rId16"/>
    <p:sldId id="473" r:id="rId17"/>
    <p:sldId id="474" r:id="rId18"/>
    <p:sldId id="475" r:id="rId19"/>
    <p:sldId id="476" r:id="rId20"/>
    <p:sldId id="538" r:id="rId21"/>
    <p:sldId id="539" r:id="rId22"/>
    <p:sldId id="540" r:id="rId23"/>
    <p:sldId id="479" r:id="rId24"/>
    <p:sldId id="485" r:id="rId25"/>
    <p:sldId id="515" r:id="rId26"/>
    <p:sldId id="526" r:id="rId27"/>
    <p:sldId id="528" r:id="rId28"/>
    <p:sldId id="529" r:id="rId29"/>
    <p:sldId id="530" r:id="rId30"/>
    <p:sldId id="532" r:id="rId31"/>
    <p:sldId id="533" r:id="rId32"/>
    <p:sldId id="535" r:id="rId33"/>
    <p:sldId id="536" r:id="rId34"/>
    <p:sldId id="590" r:id="rId35"/>
    <p:sldId id="522" r:id="rId36"/>
    <p:sldId id="545" r:id="rId37"/>
    <p:sldId id="573" r:id="rId38"/>
    <p:sldId id="547" r:id="rId39"/>
    <p:sldId id="591" r:id="rId40"/>
    <p:sldId id="586" r:id="rId41"/>
    <p:sldId id="587" r:id="rId42"/>
    <p:sldId id="588" r:id="rId43"/>
    <p:sldId id="589" r:id="rId44"/>
    <p:sldId id="524" r:id="rId45"/>
    <p:sldId id="525" r:id="rId46"/>
    <p:sldId id="580"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1378" y="-8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36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wangmou\Downloads\&#21508;&#30465;&#23436;&#25104;&#24773;&#20917;.xlsx" TargetMode="External"/><Relationship Id="rId1" Type="http://schemas.openxmlformats.org/officeDocument/2006/relationships/image" Target="../media/image20.jpeg"/></Relationships>
</file>

<file path=ppt/charts/_rels/chart10.xml.rels><?xml version="1.0" encoding="UTF-8" standalone="yes"?>
<Relationships xmlns="http://schemas.openxmlformats.org/package/2006/relationships"><Relationship Id="rId1" Type="http://schemas.openxmlformats.org/officeDocument/2006/relationships/oleObject" Target="file:///H:\2014-08-18\&#20010;&#20154;\&#25991;&#31456;\&#29983;&#24577;&#25991;&#26126;&#26032;&#26102;&#20195;-&#20070;&#31295;\&#36164;&#26009;\&#26085;&#26412;-&#20154;&#21475;&#32463;&#27982;&#22686;&#38271;1962-2013.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H:\2014-08-18\&#20010;&#20154;\&#25991;&#31456;\&#29983;&#24577;&#25991;&#26126;&#26032;&#26102;&#20195;-&#20070;&#31295;\&#36164;&#26009;\&#26085;&#26412;-&#20154;&#21475;&#32463;&#27982;&#22686;&#38271;1962-2013.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wangmou\Downloads\&#21508;&#30465;&#23436;&#25104;&#24773;&#20917;.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C:\Documents%20and%20Settings\Administrator\&#26700;&#38754;\&#20013;&#22269;&#27668;&#35937;&#28798;&#23475;&#25439;&#22833;.xlsx"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Documents%20and%20Settings\Administrator\&#26700;&#38754;\&#20219;&#21153;\&#20013;&#22269;&#27668;&#35937;&#28798;&#23475;&#21382;&#21490;&#32479;&#35745;.xlsx" TargetMode="External"/><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1" Type="http://schemas.openxmlformats.org/officeDocument/2006/relationships/oleObject" Target="file:///D:\&#30334;&#24230;&#20113;&#21516;&#27493;&#30424;\&#20449;&#24687;&#20135;&#21697;\&#22269;&#20869;&#24066;&#22330;&#25968;&#25454;\&#22269;&#20869;&#30899;&#20132;&#26131;&#34892;&#24773;&#20449;&#24687;_7&#35797;&#28857;.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30334;&#24230;&#20113;&#21516;&#27493;&#30424;\&#20449;&#24687;&#20135;&#21697;\&#22269;&#20869;&#24066;&#22330;&#25968;&#25454;\&#22269;&#20869;&#30899;&#20132;&#26131;&#34892;&#24773;&#20449;&#24687;_7&#35797;&#28857;.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E:\2014&#32511;&#30382;&#20070;\&#26032;&#38395;&#31295;\&#24037;&#19994;&#21270;&#36827;&#31243;&#25968;&#25454;.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E:\2014&#32511;&#30382;&#20070;\&#24037;&#20316;&#34920;&#65288;6&#65289;.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M:\&#20302;&#30899;&#22478;&#38215;&#21270;\data\2013&#24180;&#20154;&#27665;&#29983;&#27963;\Z1104C.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plotArea>
      <c:layout/>
      <c:scatterChart>
        <c:scatterStyle val="lineMarker"/>
        <c:ser>
          <c:idx val="0"/>
          <c:order val="0"/>
          <c:spPr>
            <a:ln w="19050">
              <a:noFill/>
            </a:ln>
          </c:spPr>
          <c:marker>
            <c:symbol val="diamond"/>
            <c:size val="12"/>
            <c:spPr>
              <a:solidFill>
                <a:schemeClr val="accent1">
                  <a:lumMod val="75000"/>
                </a:schemeClr>
              </a:solidFill>
              <a:ln>
                <a:solidFill>
                  <a:schemeClr val="tx1"/>
                </a:solidFill>
              </a:ln>
            </c:spPr>
          </c:marker>
          <c:xVal>
            <c:numRef>
              <c:f>Sheet2!$D$6:$O$6</c:f>
              <c:numCache>
                <c:formatCode>General</c:formatCode>
                <c:ptCount val="12"/>
                <c:pt idx="0">
                  <c:v>2009</c:v>
                </c:pt>
                <c:pt idx="1">
                  <c:v>2010</c:v>
                </c:pt>
                <c:pt idx="2">
                  <c:v>2011</c:v>
                </c:pt>
                <c:pt idx="3">
                  <c:v>2012</c:v>
                </c:pt>
                <c:pt idx="4">
                  <c:v>2013</c:v>
                </c:pt>
                <c:pt idx="5">
                  <c:v>2014</c:v>
                </c:pt>
                <c:pt idx="6">
                  <c:v>2015</c:v>
                </c:pt>
                <c:pt idx="7">
                  <c:v>2016</c:v>
                </c:pt>
                <c:pt idx="8">
                  <c:v>2017</c:v>
                </c:pt>
                <c:pt idx="9">
                  <c:v>2018</c:v>
                </c:pt>
                <c:pt idx="10">
                  <c:v>2019</c:v>
                </c:pt>
                <c:pt idx="11">
                  <c:v>2020</c:v>
                </c:pt>
              </c:numCache>
            </c:numRef>
          </c:xVal>
          <c:yVal>
            <c:numRef>
              <c:f>Sheet2!$D$7:$O$7</c:f>
              <c:numCache>
                <c:formatCode>General</c:formatCode>
                <c:ptCount val="12"/>
                <c:pt idx="0">
                  <c:v>8</c:v>
                </c:pt>
                <c:pt idx="1">
                  <c:v>8.6</c:v>
                </c:pt>
                <c:pt idx="2">
                  <c:v>8</c:v>
                </c:pt>
                <c:pt idx="3">
                  <c:v>9.1</c:v>
                </c:pt>
                <c:pt idx="4">
                  <c:v>9.8000000000000007</c:v>
                </c:pt>
                <c:pt idx="6">
                  <c:v>11</c:v>
                </c:pt>
                <c:pt idx="11">
                  <c:v>15</c:v>
                </c:pt>
              </c:numCache>
            </c:numRef>
          </c:yVal>
        </c:ser>
        <c:axId val="107737472"/>
        <c:axId val="107739008"/>
      </c:scatterChart>
      <c:valAx>
        <c:axId val="107737472"/>
        <c:scaling>
          <c:orientation val="minMax"/>
          <c:max val="2020"/>
          <c:min val="2008"/>
        </c:scaling>
        <c:axPos val="b"/>
        <c:numFmt formatCode="0" sourceLinked="0"/>
        <c:tickLblPos val="nextTo"/>
        <c:txPr>
          <a:bodyPr/>
          <a:lstStyle/>
          <a:p>
            <a:pPr>
              <a:defRPr sz="1400" baseline="0">
                <a:latin typeface="Times New Roman" panose="02020603050405020304" pitchFamily="18" charset="0"/>
                <a:cs typeface="Times New Roman" panose="02020603050405020304" pitchFamily="18" charset="0"/>
              </a:defRPr>
            </a:pPr>
            <a:endParaRPr lang="zh-CN"/>
          </a:p>
        </c:txPr>
        <c:crossAx val="107739008"/>
        <c:crossesAt val="7"/>
        <c:crossBetween val="midCat"/>
        <c:majorUnit val="1"/>
      </c:valAx>
      <c:valAx>
        <c:axId val="107739008"/>
        <c:scaling>
          <c:orientation val="minMax"/>
          <c:max val="15"/>
          <c:min val="7"/>
        </c:scaling>
        <c:axPos val="l"/>
        <c:majorGridlines/>
        <c:numFmt formatCode="General" sourceLinked="1"/>
        <c:tickLblPos val="nextTo"/>
        <c:txPr>
          <a:bodyPr/>
          <a:lstStyle/>
          <a:p>
            <a:pPr>
              <a:defRPr sz="1400" baseline="0">
                <a:latin typeface="Times New Roman" panose="02020603050405020304" pitchFamily="18" charset="0"/>
                <a:cs typeface="Times New Roman" panose="02020603050405020304" pitchFamily="18" charset="0"/>
              </a:defRPr>
            </a:pPr>
            <a:endParaRPr lang="zh-CN"/>
          </a:p>
        </c:txPr>
        <c:crossAx val="107737472"/>
        <c:crossesAt val="2008"/>
        <c:crossBetween val="midCat"/>
        <c:majorUnit val="1"/>
      </c:valAx>
      <c:spPr>
        <a:blipFill dpi="0" rotWithShape="1">
          <a:blip xmlns:r="http://schemas.openxmlformats.org/officeDocument/2006/relationships" r:embed="rId1">
            <a:alphaModFix amt="34000"/>
          </a:blip>
          <a:srcRect/>
          <a:stretch>
            <a:fillRect/>
          </a:stretch>
        </a:blipFill>
        <a:ln w="12700">
          <a:solidFill>
            <a:schemeClr val="bg2">
              <a:lumMod val="90000"/>
            </a:schemeClr>
          </a:solidFill>
        </a:ln>
      </c:spPr>
    </c:plotArea>
    <c:plotVisOnly val="1"/>
    <c:dispBlanksAs val="gap"/>
  </c:chart>
  <c:externalData r:id="rId2"/>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zh-CN"/>
  <c:chart>
    <c:plotArea>
      <c:layout>
        <c:manualLayout>
          <c:layoutTarget val="inner"/>
          <c:xMode val="edge"/>
          <c:yMode val="edge"/>
          <c:x val="0.11265507436570428"/>
          <c:y val="3.403071167828161E-2"/>
          <c:w val="0.86512270341207365"/>
          <c:h val="0.84166024074576851"/>
        </c:manualLayout>
      </c:layout>
      <c:lineChart>
        <c:grouping val="standard"/>
        <c:ser>
          <c:idx val="0"/>
          <c:order val="0"/>
          <c:tx>
            <c:strRef>
              <c:f>Sheet1!$D$207</c:f>
              <c:strCache>
                <c:ptCount val="1"/>
                <c:pt idx="0">
                  <c:v>China</c:v>
                </c:pt>
              </c:strCache>
            </c:strRef>
          </c:tx>
          <c:marker>
            <c:symbol val="none"/>
          </c:marker>
          <c:cat>
            <c:strRef>
              <c:f>Sheet1!$F$206:$BF$206</c:f>
              <c:strCache>
                <c:ptCount val="53"/>
                <c:pt idx="0">
                  <c:v>1961</c:v>
                </c:pt>
                <c:pt idx="1">
                  <c:v>1962</c:v>
                </c:pt>
                <c:pt idx="2">
                  <c:v>1963</c:v>
                </c:pt>
                <c:pt idx="3">
                  <c:v>1964</c:v>
                </c:pt>
                <c:pt idx="4">
                  <c:v>1965</c:v>
                </c:pt>
                <c:pt idx="5">
                  <c:v>1966</c:v>
                </c:pt>
                <c:pt idx="6">
                  <c:v>1967</c:v>
                </c:pt>
                <c:pt idx="7">
                  <c:v>1968</c:v>
                </c:pt>
                <c:pt idx="8">
                  <c:v>1969</c:v>
                </c:pt>
                <c:pt idx="9">
                  <c:v>1970</c:v>
                </c:pt>
                <c:pt idx="10">
                  <c:v>1971</c:v>
                </c:pt>
                <c:pt idx="11">
                  <c:v>1972</c:v>
                </c:pt>
                <c:pt idx="12">
                  <c:v>1973</c:v>
                </c:pt>
                <c:pt idx="13">
                  <c:v>1974</c:v>
                </c:pt>
                <c:pt idx="14">
                  <c:v>1975</c:v>
                </c:pt>
                <c:pt idx="15">
                  <c:v>1976</c:v>
                </c:pt>
                <c:pt idx="16">
                  <c:v>1977</c:v>
                </c:pt>
                <c:pt idx="17">
                  <c:v>1978</c:v>
                </c:pt>
                <c:pt idx="18">
                  <c:v>1979</c:v>
                </c:pt>
                <c:pt idx="19">
                  <c:v>1980</c:v>
                </c:pt>
                <c:pt idx="20">
                  <c:v>1981</c:v>
                </c:pt>
                <c:pt idx="21">
                  <c:v>1982</c:v>
                </c:pt>
                <c:pt idx="22">
                  <c:v>1983</c:v>
                </c:pt>
                <c:pt idx="23">
                  <c:v>1984</c:v>
                </c:pt>
                <c:pt idx="24">
                  <c:v>1985</c:v>
                </c:pt>
                <c:pt idx="25">
                  <c:v>1986</c:v>
                </c:pt>
                <c:pt idx="26">
                  <c:v>1987</c:v>
                </c:pt>
                <c:pt idx="27">
                  <c:v>1988</c:v>
                </c:pt>
                <c:pt idx="28">
                  <c:v>1989</c:v>
                </c:pt>
                <c:pt idx="29">
                  <c:v>1990</c:v>
                </c:pt>
                <c:pt idx="30">
                  <c:v>1991</c:v>
                </c:pt>
                <c:pt idx="31">
                  <c:v>1992</c:v>
                </c:pt>
                <c:pt idx="32">
                  <c:v>1993</c:v>
                </c:pt>
                <c:pt idx="33">
                  <c:v>1994</c:v>
                </c:pt>
                <c:pt idx="34">
                  <c:v>1995</c:v>
                </c:pt>
                <c:pt idx="35">
                  <c:v>1996</c:v>
                </c:pt>
                <c:pt idx="36">
                  <c:v>1997</c:v>
                </c:pt>
                <c:pt idx="37">
                  <c:v>1998</c:v>
                </c:pt>
                <c:pt idx="38">
                  <c:v>1999</c:v>
                </c:pt>
                <c:pt idx="39">
                  <c:v>2000</c:v>
                </c:pt>
                <c:pt idx="40">
                  <c:v>2001</c:v>
                </c:pt>
                <c:pt idx="41">
                  <c:v>2002</c:v>
                </c:pt>
                <c:pt idx="42">
                  <c:v>2003</c:v>
                </c:pt>
                <c:pt idx="43">
                  <c:v>2004</c:v>
                </c:pt>
                <c:pt idx="44">
                  <c:v>2005</c:v>
                </c:pt>
                <c:pt idx="45">
                  <c:v>2006</c:v>
                </c:pt>
                <c:pt idx="46">
                  <c:v>2007</c:v>
                </c:pt>
                <c:pt idx="47">
                  <c:v>2008</c:v>
                </c:pt>
                <c:pt idx="48">
                  <c:v>2009</c:v>
                </c:pt>
                <c:pt idx="49">
                  <c:v>2010</c:v>
                </c:pt>
                <c:pt idx="50">
                  <c:v>2011</c:v>
                </c:pt>
                <c:pt idx="51">
                  <c:v>2012</c:v>
                </c:pt>
                <c:pt idx="52">
                  <c:v>2013</c:v>
                </c:pt>
              </c:strCache>
            </c:strRef>
          </c:cat>
          <c:val>
            <c:numRef>
              <c:f>Sheet1!$F$207:$BF$207</c:f>
              <c:numCache>
                <c:formatCode>General</c:formatCode>
                <c:ptCount val="53"/>
                <c:pt idx="10">
                  <c:v>465.51991130714953</c:v>
                </c:pt>
                <c:pt idx="11">
                  <c:v>477.66325185898393</c:v>
                </c:pt>
                <c:pt idx="12">
                  <c:v>484.24974488060411</c:v>
                </c:pt>
                <c:pt idx="13">
                  <c:v>486.61375354028849</c:v>
                </c:pt>
                <c:pt idx="14">
                  <c:v>527.97344922222453</c:v>
                </c:pt>
                <c:pt idx="15">
                  <c:v>537.58017804090559</c:v>
                </c:pt>
                <c:pt idx="16">
                  <c:v>577.65676688342069</c:v>
                </c:pt>
                <c:pt idx="17">
                  <c:v>617.52343476282863</c:v>
                </c:pt>
                <c:pt idx="18">
                  <c:v>619.45190169297246</c:v>
                </c:pt>
                <c:pt idx="19">
                  <c:v>609.78290623550924</c:v>
                </c:pt>
                <c:pt idx="20">
                  <c:v>597.51601744668653</c:v>
                </c:pt>
                <c:pt idx="21">
                  <c:v>607.13338389696901</c:v>
                </c:pt>
                <c:pt idx="22">
                  <c:v>622.25645210151299</c:v>
                </c:pt>
                <c:pt idx="23">
                  <c:v>651.35427579388806</c:v>
                </c:pt>
                <c:pt idx="24">
                  <c:v>658.07783814126969</c:v>
                </c:pt>
                <c:pt idx="25">
                  <c:v>671.45337976546466</c:v>
                </c:pt>
                <c:pt idx="26">
                  <c:v>694.69175165008767</c:v>
                </c:pt>
                <c:pt idx="27">
                  <c:v>720.54165917776299</c:v>
                </c:pt>
                <c:pt idx="28">
                  <c:v>724.37002994681154</c:v>
                </c:pt>
                <c:pt idx="29">
                  <c:v>766.9825314816527</c:v>
                </c:pt>
                <c:pt idx="30">
                  <c:v>736.84236430942269</c:v>
                </c:pt>
                <c:pt idx="31">
                  <c:v>752.62111041486048</c:v>
                </c:pt>
                <c:pt idx="32">
                  <c:v>788.12227266555783</c:v>
                </c:pt>
                <c:pt idx="33">
                  <c:v>816.17601010206943</c:v>
                </c:pt>
                <c:pt idx="34">
                  <c:v>866.87164181581829</c:v>
                </c:pt>
                <c:pt idx="35">
                  <c:v>881.68742310377297</c:v>
                </c:pt>
                <c:pt idx="36">
                  <c:v>871.9385533402434</c:v>
                </c:pt>
                <c:pt idx="37">
                  <c:v>869.54490613437849</c:v>
                </c:pt>
                <c:pt idx="38">
                  <c:v>878.6376839475231</c:v>
                </c:pt>
                <c:pt idx="39">
                  <c:v>919.77802866205639</c:v>
                </c:pt>
                <c:pt idx="40">
                  <c:v>933.12616267641624</c:v>
                </c:pt>
                <c:pt idx="41">
                  <c:v>979.2495196813494</c:v>
                </c:pt>
                <c:pt idx="42">
                  <c:v>1108.0055371002859</c:v>
                </c:pt>
                <c:pt idx="43">
                  <c:v>1265.2460050537211</c:v>
                </c:pt>
                <c:pt idx="44">
                  <c:v>1362.0081382505446</c:v>
                </c:pt>
                <c:pt idx="45">
                  <c:v>1478.9580364906715</c:v>
                </c:pt>
                <c:pt idx="46">
                  <c:v>1551.4299001809748</c:v>
                </c:pt>
                <c:pt idx="47">
                  <c:v>1601.0311371640164</c:v>
                </c:pt>
                <c:pt idx="48">
                  <c:v>1717.2728370115528</c:v>
                </c:pt>
                <c:pt idx="49">
                  <c:v>1881.3798251482951</c:v>
                </c:pt>
                <c:pt idx="50">
                  <c:v>2029.3629671237161</c:v>
                </c:pt>
              </c:numCache>
            </c:numRef>
          </c:val>
        </c:ser>
        <c:ser>
          <c:idx val="1"/>
          <c:order val="1"/>
          <c:tx>
            <c:strRef>
              <c:f>Sheet1!$D$208</c:f>
              <c:strCache>
                <c:ptCount val="1"/>
                <c:pt idx="0">
                  <c:v>UK</c:v>
                </c:pt>
              </c:strCache>
            </c:strRef>
          </c:tx>
          <c:marker>
            <c:symbol val="none"/>
          </c:marker>
          <c:cat>
            <c:strRef>
              <c:f>Sheet1!$F$206:$BF$206</c:f>
              <c:strCache>
                <c:ptCount val="53"/>
                <c:pt idx="0">
                  <c:v>1961</c:v>
                </c:pt>
                <c:pt idx="1">
                  <c:v>1962</c:v>
                </c:pt>
                <c:pt idx="2">
                  <c:v>1963</c:v>
                </c:pt>
                <c:pt idx="3">
                  <c:v>1964</c:v>
                </c:pt>
                <c:pt idx="4">
                  <c:v>1965</c:v>
                </c:pt>
                <c:pt idx="5">
                  <c:v>1966</c:v>
                </c:pt>
                <c:pt idx="6">
                  <c:v>1967</c:v>
                </c:pt>
                <c:pt idx="7">
                  <c:v>1968</c:v>
                </c:pt>
                <c:pt idx="8">
                  <c:v>1969</c:v>
                </c:pt>
                <c:pt idx="9">
                  <c:v>1970</c:v>
                </c:pt>
                <c:pt idx="10">
                  <c:v>1971</c:v>
                </c:pt>
                <c:pt idx="11">
                  <c:v>1972</c:v>
                </c:pt>
                <c:pt idx="12">
                  <c:v>1973</c:v>
                </c:pt>
                <c:pt idx="13">
                  <c:v>1974</c:v>
                </c:pt>
                <c:pt idx="14">
                  <c:v>1975</c:v>
                </c:pt>
                <c:pt idx="15">
                  <c:v>1976</c:v>
                </c:pt>
                <c:pt idx="16">
                  <c:v>1977</c:v>
                </c:pt>
                <c:pt idx="17">
                  <c:v>1978</c:v>
                </c:pt>
                <c:pt idx="18">
                  <c:v>1979</c:v>
                </c:pt>
                <c:pt idx="19">
                  <c:v>1980</c:v>
                </c:pt>
                <c:pt idx="20">
                  <c:v>1981</c:v>
                </c:pt>
                <c:pt idx="21">
                  <c:v>1982</c:v>
                </c:pt>
                <c:pt idx="22">
                  <c:v>1983</c:v>
                </c:pt>
                <c:pt idx="23">
                  <c:v>1984</c:v>
                </c:pt>
                <c:pt idx="24">
                  <c:v>1985</c:v>
                </c:pt>
                <c:pt idx="25">
                  <c:v>1986</c:v>
                </c:pt>
                <c:pt idx="26">
                  <c:v>1987</c:v>
                </c:pt>
                <c:pt idx="27">
                  <c:v>1988</c:v>
                </c:pt>
                <c:pt idx="28">
                  <c:v>1989</c:v>
                </c:pt>
                <c:pt idx="29">
                  <c:v>1990</c:v>
                </c:pt>
                <c:pt idx="30">
                  <c:v>1991</c:v>
                </c:pt>
                <c:pt idx="31">
                  <c:v>1992</c:v>
                </c:pt>
                <c:pt idx="32">
                  <c:v>1993</c:v>
                </c:pt>
                <c:pt idx="33">
                  <c:v>1994</c:v>
                </c:pt>
                <c:pt idx="34">
                  <c:v>1995</c:v>
                </c:pt>
                <c:pt idx="35">
                  <c:v>1996</c:v>
                </c:pt>
                <c:pt idx="36">
                  <c:v>1997</c:v>
                </c:pt>
                <c:pt idx="37">
                  <c:v>1998</c:v>
                </c:pt>
                <c:pt idx="38">
                  <c:v>1999</c:v>
                </c:pt>
                <c:pt idx="39">
                  <c:v>2000</c:v>
                </c:pt>
                <c:pt idx="40">
                  <c:v>2001</c:v>
                </c:pt>
                <c:pt idx="41">
                  <c:v>2002</c:v>
                </c:pt>
                <c:pt idx="42">
                  <c:v>2003</c:v>
                </c:pt>
                <c:pt idx="43">
                  <c:v>2004</c:v>
                </c:pt>
                <c:pt idx="44">
                  <c:v>2005</c:v>
                </c:pt>
                <c:pt idx="45">
                  <c:v>2006</c:v>
                </c:pt>
                <c:pt idx="46">
                  <c:v>2007</c:v>
                </c:pt>
                <c:pt idx="47">
                  <c:v>2008</c:v>
                </c:pt>
                <c:pt idx="48">
                  <c:v>2009</c:v>
                </c:pt>
                <c:pt idx="49">
                  <c:v>2010</c:v>
                </c:pt>
                <c:pt idx="50">
                  <c:v>2011</c:v>
                </c:pt>
                <c:pt idx="51">
                  <c:v>2012</c:v>
                </c:pt>
                <c:pt idx="52">
                  <c:v>2013</c:v>
                </c:pt>
              </c:strCache>
            </c:strRef>
          </c:cat>
          <c:val>
            <c:numRef>
              <c:f>Sheet1!$F$208:$BF$208</c:f>
              <c:numCache>
                <c:formatCode>General</c:formatCode>
                <c:ptCount val="53"/>
                <c:pt idx="0">
                  <c:v>3006.6841856060587</c:v>
                </c:pt>
                <c:pt idx="1">
                  <c:v>3087.379117370906</c:v>
                </c:pt>
                <c:pt idx="2">
                  <c:v>3196.8311835974027</c:v>
                </c:pt>
                <c:pt idx="3">
                  <c:v>3212.5345555555623</c:v>
                </c:pt>
                <c:pt idx="4">
                  <c:v>3329.4101628301428</c:v>
                </c:pt>
                <c:pt idx="5">
                  <c:v>3306.7816134020145</c:v>
                </c:pt>
                <c:pt idx="6">
                  <c:v>3345.553494856551</c:v>
                </c:pt>
                <c:pt idx="7">
                  <c:v>3406.1444947357099</c:v>
                </c:pt>
                <c:pt idx="8">
                  <c:v>3557.1292753204943</c:v>
                </c:pt>
                <c:pt idx="9">
                  <c:v>3684.9523518659112</c:v>
                </c:pt>
                <c:pt idx="10">
                  <c:v>3733.2829983879233</c:v>
                </c:pt>
                <c:pt idx="11">
                  <c:v>3747.9624751709707</c:v>
                </c:pt>
                <c:pt idx="12">
                  <c:v>3880.6501743488302</c:v>
                </c:pt>
                <c:pt idx="13">
                  <c:v>3734.8416522476136</c:v>
                </c:pt>
                <c:pt idx="14">
                  <c:v>3545.8171337713438</c:v>
                </c:pt>
                <c:pt idx="15">
                  <c:v>3616.9755344626965</c:v>
                </c:pt>
                <c:pt idx="16">
                  <c:v>3695.383871142943</c:v>
                </c:pt>
                <c:pt idx="17">
                  <c:v>3675.4352726283546</c:v>
                </c:pt>
                <c:pt idx="18">
                  <c:v>3858.975964759406</c:v>
                </c:pt>
                <c:pt idx="19">
                  <c:v>3523.6488420614787</c:v>
                </c:pt>
                <c:pt idx="20">
                  <c:v>3416.1996692964008</c:v>
                </c:pt>
                <c:pt idx="21">
                  <c:v>3398.2394247958487</c:v>
                </c:pt>
                <c:pt idx="22">
                  <c:v>3378.2759749693464</c:v>
                </c:pt>
                <c:pt idx="23">
                  <c:v>3366.6877210748307</c:v>
                </c:pt>
                <c:pt idx="24">
                  <c:v>3550.556877997466</c:v>
                </c:pt>
                <c:pt idx="25">
                  <c:v>3598.2442987113382</c:v>
                </c:pt>
                <c:pt idx="26">
                  <c:v>3618.7320880144293</c:v>
                </c:pt>
                <c:pt idx="27">
                  <c:v>3643.2571433198805</c:v>
                </c:pt>
                <c:pt idx="28">
                  <c:v>3626.2201583409392</c:v>
                </c:pt>
                <c:pt idx="29">
                  <c:v>3597.0067279343452</c:v>
                </c:pt>
                <c:pt idx="30">
                  <c:v>3708.1109087579207</c:v>
                </c:pt>
                <c:pt idx="31">
                  <c:v>3685.4860791003157</c:v>
                </c:pt>
                <c:pt idx="32">
                  <c:v>3712.1740830436433</c:v>
                </c:pt>
                <c:pt idx="33">
                  <c:v>3729.1193606856696</c:v>
                </c:pt>
                <c:pt idx="34">
                  <c:v>3727.4644198636197</c:v>
                </c:pt>
                <c:pt idx="35">
                  <c:v>3878.0577458505222</c:v>
                </c:pt>
                <c:pt idx="36">
                  <c:v>3759.6758225746862</c:v>
                </c:pt>
                <c:pt idx="37">
                  <c:v>3786.8604998148217</c:v>
                </c:pt>
                <c:pt idx="38">
                  <c:v>3783.7553895570786</c:v>
                </c:pt>
                <c:pt idx="39">
                  <c:v>3785.5362737613814</c:v>
                </c:pt>
                <c:pt idx="40">
                  <c:v>3785.0364463281117</c:v>
                </c:pt>
                <c:pt idx="41">
                  <c:v>3677.0097812416157</c:v>
                </c:pt>
                <c:pt idx="42">
                  <c:v>3723.2071639724822</c:v>
                </c:pt>
                <c:pt idx="43">
                  <c:v>3693.3755396192018</c:v>
                </c:pt>
                <c:pt idx="44">
                  <c:v>3685.9835381432622</c:v>
                </c:pt>
                <c:pt idx="45">
                  <c:v>3598.5553723267712</c:v>
                </c:pt>
                <c:pt idx="46">
                  <c:v>3440.7087986664847</c:v>
                </c:pt>
                <c:pt idx="47">
                  <c:v>3368.6939479908392</c:v>
                </c:pt>
                <c:pt idx="48">
                  <c:v>3155.0471632292692</c:v>
                </c:pt>
                <c:pt idx="49">
                  <c:v>3215.5556562818392</c:v>
                </c:pt>
                <c:pt idx="50">
                  <c:v>2973.0810602862352</c:v>
                </c:pt>
                <c:pt idx="51">
                  <c:v>3020.3100721717706</c:v>
                </c:pt>
              </c:numCache>
            </c:numRef>
          </c:val>
        </c:ser>
        <c:ser>
          <c:idx val="2"/>
          <c:order val="2"/>
          <c:tx>
            <c:strRef>
              <c:f>Sheet1!$D$209</c:f>
              <c:strCache>
                <c:ptCount val="1"/>
                <c:pt idx="0">
                  <c:v>Japan</c:v>
                </c:pt>
              </c:strCache>
            </c:strRef>
          </c:tx>
          <c:marker>
            <c:symbol val="none"/>
          </c:marker>
          <c:cat>
            <c:strRef>
              <c:f>Sheet1!$F$206:$BF$206</c:f>
              <c:strCache>
                <c:ptCount val="53"/>
                <c:pt idx="0">
                  <c:v>1961</c:v>
                </c:pt>
                <c:pt idx="1">
                  <c:v>1962</c:v>
                </c:pt>
                <c:pt idx="2">
                  <c:v>1963</c:v>
                </c:pt>
                <c:pt idx="3">
                  <c:v>1964</c:v>
                </c:pt>
                <c:pt idx="4">
                  <c:v>1965</c:v>
                </c:pt>
                <c:pt idx="5">
                  <c:v>1966</c:v>
                </c:pt>
                <c:pt idx="6">
                  <c:v>1967</c:v>
                </c:pt>
                <c:pt idx="7">
                  <c:v>1968</c:v>
                </c:pt>
                <c:pt idx="8">
                  <c:v>1969</c:v>
                </c:pt>
                <c:pt idx="9">
                  <c:v>1970</c:v>
                </c:pt>
                <c:pt idx="10">
                  <c:v>1971</c:v>
                </c:pt>
                <c:pt idx="11">
                  <c:v>1972</c:v>
                </c:pt>
                <c:pt idx="12">
                  <c:v>1973</c:v>
                </c:pt>
                <c:pt idx="13">
                  <c:v>1974</c:v>
                </c:pt>
                <c:pt idx="14">
                  <c:v>1975</c:v>
                </c:pt>
                <c:pt idx="15">
                  <c:v>1976</c:v>
                </c:pt>
                <c:pt idx="16">
                  <c:v>1977</c:v>
                </c:pt>
                <c:pt idx="17">
                  <c:v>1978</c:v>
                </c:pt>
                <c:pt idx="18">
                  <c:v>1979</c:v>
                </c:pt>
                <c:pt idx="19">
                  <c:v>1980</c:v>
                </c:pt>
                <c:pt idx="20">
                  <c:v>1981</c:v>
                </c:pt>
                <c:pt idx="21">
                  <c:v>1982</c:v>
                </c:pt>
                <c:pt idx="22">
                  <c:v>1983</c:v>
                </c:pt>
                <c:pt idx="23">
                  <c:v>1984</c:v>
                </c:pt>
                <c:pt idx="24">
                  <c:v>1985</c:v>
                </c:pt>
                <c:pt idx="25">
                  <c:v>1986</c:v>
                </c:pt>
                <c:pt idx="26">
                  <c:v>1987</c:v>
                </c:pt>
                <c:pt idx="27">
                  <c:v>1988</c:v>
                </c:pt>
                <c:pt idx="28">
                  <c:v>1989</c:v>
                </c:pt>
                <c:pt idx="29">
                  <c:v>1990</c:v>
                </c:pt>
                <c:pt idx="30">
                  <c:v>1991</c:v>
                </c:pt>
                <c:pt idx="31">
                  <c:v>1992</c:v>
                </c:pt>
                <c:pt idx="32">
                  <c:v>1993</c:v>
                </c:pt>
                <c:pt idx="33">
                  <c:v>1994</c:v>
                </c:pt>
                <c:pt idx="34">
                  <c:v>1995</c:v>
                </c:pt>
                <c:pt idx="35">
                  <c:v>1996</c:v>
                </c:pt>
                <c:pt idx="36">
                  <c:v>1997</c:v>
                </c:pt>
                <c:pt idx="37">
                  <c:v>1998</c:v>
                </c:pt>
                <c:pt idx="38">
                  <c:v>1999</c:v>
                </c:pt>
                <c:pt idx="39">
                  <c:v>2000</c:v>
                </c:pt>
                <c:pt idx="40">
                  <c:v>2001</c:v>
                </c:pt>
                <c:pt idx="41">
                  <c:v>2002</c:v>
                </c:pt>
                <c:pt idx="42">
                  <c:v>2003</c:v>
                </c:pt>
                <c:pt idx="43">
                  <c:v>2004</c:v>
                </c:pt>
                <c:pt idx="44">
                  <c:v>2005</c:v>
                </c:pt>
                <c:pt idx="45">
                  <c:v>2006</c:v>
                </c:pt>
                <c:pt idx="46">
                  <c:v>2007</c:v>
                </c:pt>
                <c:pt idx="47">
                  <c:v>2008</c:v>
                </c:pt>
                <c:pt idx="48">
                  <c:v>2009</c:v>
                </c:pt>
                <c:pt idx="49">
                  <c:v>2010</c:v>
                </c:pt>
                <c:pt idx="50">
                  <c:v>2011</c:v>
                </c:pt>
                <c:pt idx="51">
                  <c:v>2012</c:v>
                </c:pt>
                <c:pt idx="52">
                  <c:v>2013</c:v>
                </c:pt>
              </c:strCache>
            </c:strRef>
          </c:cat>
          <c:val>
            <c:numRef>
              <c:f>Sheet1!$F$209:$BF$209</c:f>
              <c:numCache>
                <c:formatCode>General</c:formatCode>
                <c:ptCount val="53"/>
                <c:pt idx="0">
                  <c:v>962.90711268866539</c:v>
                </c:pt>
                <c:pt idx="1">
                  <c:v>1003.7522539444024</c:v>
                </c:pt>
                <c:pt idx="2">
                  <c:v>1136.4848675783994</c:v>
                </c:pt>
                <c:pt idx="3">
                  <c:v>1260.4745466440409</c:v>
                </c:pt>
                <c:pt idx="4">
                  <c:v>1361.5872394648222</c:v>
                </c:pt>
                <c:pt idx="5">
                  <c:v>1476.9974947389508</c:v>
                </c:pt>
                <c:pt idx="6">
                  <c:v>1720.5497443534348</c:v>
                </c:pt>
                <c:pt idx="7">
                  <c:v>1938.4568330018503</c:v>
                </c:pt>
                <c:pt idx="8">
                  <c:v>2193.610126778593</c:v>
                </c:pt>
                <c:pt idx="9">
                  <c:v>2458.3570942546362</c:v>
                </c:pt>
                <c:pt idx="10">
                  <c:v>2531.0885360984712</c:v>
                </c:pt>
                <c:pt idx="11">
                  <c:v>2667.0467496361534</c:v>
                </c:pt>
                <c:pt idx="12">
                  <c:v>2964.2082180627049</c:v>
                </c:pt>
                <c:pt idx="13">
                  <c:v>2924.2457108621852</c:v>
                </c:pt>
                <c:pt idx="14">
                  <c:v>2725.1593264248709</c:v>
                </c:pt>
                <c:pt idx="15">
                  <c:v>2876.8008530561942</c:v>
                </c:pt>
                <c:pt idx="16">
                  <c:v>2899.9042182271678</c:v>
                </c:pt>
                <c:pt idx="17">
                  <c:v>2898.3388135563782</c:v>
                </c:pt>
                <c:pt idx="18">
                  <c:v>3044.0528437041507</c:v>
                </c:pt>
                <c:pt idx="19">
                  <c:v>2950.1353462006196</c:v>
                </c:pt>
                <c:pt idx="20">
                  <c:v>2864.2774377804976</c:v>
                </c:pt>
                <c:pt idx="21">
                  <c:v>2840.6144416584357</c:v>
                </c:pt>
                <c:pt idx="22">
                  <c:v>2823.8578388213959</c:v>
                </c:pt>
                <c:pt idx="23">
                  <c:v>3017.8061624089723</c:v>
                </c:pt>
                <c:pt idx="24">
                  <c:v>3005.3054557198934</c:v>
                </c:pt>
                <c:pt idx="25">
                  <c:v>3020.7239982879532</c:v>
                </c:pt>
                <c:pt idx="26">
                  <c:v>3044.2294518023441</c:v>
                </c:pt>
                <c:pt idx="27">
                  <c:v>3242.6423870225831</c:v>
                </c:pt>
                <c:pt idx="28">
                  <c:v>3350.6756960914922</c:v>
                </c:pt>
                <c:pt idx="29">
                  <c:v>3556.2237872054525</c:v>
                </c:pt>
                <c:pt idx="30">
                  <c:v>3583.5746402950267</c:v>
                </c:pt>
                <c:pt idx="31">
                  <c:v>3658.6664063946387</c:v>
                </c:pt>
                <c:pt idx="32">
                  <c:v>3674.1478608595103</c:v>
                </c:pt>
                <c:pt idx="33">
                  <c:v>3867.6069413656951</c:v>
                </c:pt>
                <c:pt idx="34">
                  <c:v>3956.1983115299067</c:v>
                </c:pt>
                <c:pt idx="35">
                  <c:v>4032.1186059271085</c:v>
                </c:pt>
                <c:pt idx="36">
                  <c:v>4064.4827148646609</c:v>
                </c:pt>
                <c:pt idx="37">
                  <c:v>3981.2486907681232</c:v>
                </c:pt>
                <c:pt idx="38">
                  <c:v>4045.4846585076984</c:v>
                </c:pt>
                <c:pt idx="39">
                  <c:v>4090.514991723805</c:v>
                </c:pt>
                <c:pt idx="40">
                  <c:v>4017.2594436448567</c:v>
                </c:pt>
                <c:pt idx="41">
                  <c:v>4004.7860881164329</c:v>
                </c:pt>
                <c:pt idx="42">
                  <c:v>3963.7062277830837</c:v>
                </c:pt>
                <c:pt idx="43">
                  <c:v>4089.5763965529422</c:v>
                </c:pt>
                <c:pt idx="44">
                  <c:v>4073.9480641450004</c:v>
                </c:pt>
                <c:pt idx="45">
                  <c:v>4068.749389461153</c:v>
                </c:pt>
                <c:pt idx="46">
                  <c:v>4032.2050234502017</c:v>
                </c:pt>
                <c:pt idx="47">
                  <c:v>3878.9060079853402</c:v>
                </c:pt>
                <c:pt idx="48">
                  <c:v>3701.6411394732422</c:v>
                </c:pt>
                <c:pt idx="49">
                  <c:v>3915.9657871455765</c:v>
                </c:pt>
                <c:pt idx="50">
                  <c:v>3610.3714132480036</c:v>
                </c:pt>
                <c:pt idx="51">
                  <c:v>3539.4756092883172</c:v>
                </c:pt>
              </c:numCache>
            </c:numRef>
          </c:val>
        </c:ser>
        <c:ser>
          <c:idx val="3"/>
          <c:order val="3"/>
          <c:tx>
            <c:strRef>
              <c:f>Sheet1!$D$210</c:f>
              <c:strCache>
                <c:ptCount val="1"/>
                <c:pt idx="0">
                  <c:v>US</c:v>
                </c:pt>
              </c:strCache>
            </c:strRef>
          </c:tx>
          <c:marker>
            <c:symbol val="none"/>
          </c:marker>
          <c:cat>
            <c:strRef>
              <c:f>Sheet1!$F$206:$BF$206</c:f>
              <c:strCache>
                <c:ptCount val="53"/>
                <c:pt idx="0">
                  <c:v>1961</c:v>
                </c:pt>
                <c:pt idx="1">
                  <c:v>1962</c:v>
                </c:pt>
                <c:pt idx="2">
                  <c:v>1963</c:v>
                </c:pt>
                <c:pt idx="3">
                  <c:v>1964</c:v>
                </c:pt>
                <c:pt idx="4">
                  <c:v>1965</c:v>
                </c:pt>
                <c:pt idx="5">
                  <c:v>1966</c:v>
                </c:pt>
                <c:pt idx="6">
                  <c:v>1967</c:v>
                </c:pt>
                <c:pt idx="7">
                  <c:v>1968</c:v>
                </c:pt>
                <c:pt idx="8">
                  <c:v>1969</c:v>
                </c:pt>
                <c:pt idx="9">
                  <c:v>1970</c:v>
                </c:pt>
                <c:pt idx="10">
                  <c:v>1971</c:v>
                </c:pt>
                <c:pt idx="11">
                  <c:v>1972</c:v>
                </c:pt>
                <c:pt idx="12">
                  <c:v>1973</c:v>
                </c:pt>
                <c:pt idx="13">
                  <c:v>1974</c:v>
                </c:pt>
                <c:pt idx="14">
                  <c:v>1975</c:v>
                </c:pt>
                <c:pt idx="15">
                  <c:v>1976</c:v>
                </c:pt>
                <c:pt idx="16">
                  <c:v>1977</c:v>
                </c:pt>
                <c:pt idx="17">
                  <c:v>1978</c:v>
                </c:pt>
                <c:pt idx="18">
                  <c:v>1979</c:v>
                </c:pt>
                <c:pt idx="19">
                  <c:v>1980</c:v>
                </c:pt>
                <c:pt idx="20">
                  <c:v>1981</c:v>
                </c:pt>
                <c:pt idx="21">
                  <c:v>1982</c:v>
                </c:pt>
                <c:pt idx="22">
                  <c:v>1983</c:v>
                </c:pt>
                <c:pt idx="23">
                  <c:v>1984</c:v>
                </c:pt>
                <c:pt idx="24">
                  <c:v>1985</c:v>
                </c:pt>
                <c:pt idx="25">
                  <c:v>1986</c:v>
                </c:pt>
                <c:pt idx="26">
                  <c:v>1987</c:v>
                </c:pt>
                <c:pt idx="27">
                  <c:v>1988</c:v>
                </c:pt>
                <c:pt idx="28">
                  <c:v>1989</c:v>
                </c:pt>
                <c:pt idx="29">
                  <c:v>1990</c:v>
                </c:pt>
                <c:pt idx="30">
                  <c:v>1991</c:v>
                </c:pt>
                <c:pt idx="31">
                  <c:v>1992</c:v>
                </c:pt>
                <c:pt idx="32">
                  <c:v>1993</c:v>
                </c:pt>
                <c:pt idx="33">
                  <c:v>1994</c:v>
                </c:pt>
                <c:pt idx="34">
                  <c:v>1995</c:v>
                </c:pt>
                <c:pt idx="35">
                  <c:v>1996</c:v>
                </c:pt>
                <c:pt idx="36">
                  <c:v>1997</c:v>
                </c:pt>
                <c:pt idx="37">
                  <c:v>1998</c:v>
                </c:pt>
                <c:pt idx="38">
                  <c:v>1999</c:v>
                </c:pt>
                <c:pt idx="39">
                  <c:v>2000</c:v>
                </c:pt>
                <c:pt idx="40">
                  <c:v>2001</c:v>
                </c:pt>
                <c:pt idx="41">
                  <c:v>2002</c:v>
                </c:pt>
                <c:pt idx="42">
                  <c:v>2003</c:v>
                </c:pt>
                <c:pt idx="43">
                  <c:v>2004</c:v>
                </c:pt>
                <c:pt idx="44">
                  <c:v>2005</c:v>
                </c:pt>
                <c:pt idx="45">
                  <c:v>2006</c:v>
                </c:pt>
                <c:pt idx="46">
                  <c:v>2007</c:v>
                </c:pt>
                <c:pt idx="47">
                  <c:v>2008</c:v>
                </c:pt>
                <c:pt idx="48">
                  <c:v>2009</c:v>
                </c:pt>
                <c:pt idx="49">
                  <c:v>2010</c:v>
                </c:pt>
                <c:pt idx="50">
                  <c:v>2011</c:v>
                </c:pt>
                <c:pt idx="51">
                  <c:v>2012</c:v>
                </c:pt>
                <c:pt idx="52">
                  <c:v>2013</c:v>
                </c:pt>
              </c:strCache>
            </c:strRef>
          </c:cat>
          <c:val>
            <c:numRef>
              <c:f>Sheet1!$F$210:$BF$210</c:f>
              <c:numCache>
                <c:formatCode>General</c:formatCode>
                <c:ptCount val="53"/>
                <c:pt idx="0">
                  <c:v>5612.0527461879046</c:v>
                </c:pt>
                <c:pt idx="1">
                  <c:v>5774.613108321093</c:v>
                </c:pt>
                <c:pt idx="2">
                  <c:v>5986.7949081070792</c:v>
                </c:pt>
                <c:pt idx="3">
                  <c:v>6136.960768986236</c:v>
                </c:pt>
                <c:pt idx="4">
                  <c:v>6307.8974900027279</c:v>
                </c:pt>
                <c:pt idx="5">
                  <c:v>6591.3379833129775</c:v>
                </c:pt>
                <c:pt idx="6">
                  <c:v>6809.8580407826394</c:v>
                </c:pt>
                <c:pt idx="7">
                  <c:v>7073.4738273893017</c:v>
                </c:pt>
                <c:pt idx="8">
                  <c:v>7332.3664007262814</c:v>
                </c:pt>
                <c:pt idx="9">
                  <c:v>7569.088743343138</c:v>
                </c:pt>
                <c:pt idx="10">
                  <c:v>7644.5258907546604</c:v>
                </c:pt>
                <c:pt idx="11">
                  <c:v>7941.0058076380665</c:v>
                </c:pt>
                <c:pt idx="12">
                  <c:v>8163.6037921938196</c:v>
                </c:pt>
                <c:pt idx="13">
                  <c:v>7909.5864795608359</c:v>
                </c:pt>
                <c:pt idx="14">
                  <c:v>7656.2635792437013</c:v>
                </c:pt>
                <c:pt idx="15">
                  <c:v>8100.5622216617012</c:v>
                </c:pt>
                <c:pt idx="16">
                  <c:v>8285.570897979007</c:v>
                </c:pt>
                <c:pt idx="17">
                  <c:v>8438.4030774760249</c:v>
                </c:pt>
                <c:pt idx="18">
                  <c:v>8327.0417053609126</c:v>
                </c:pt>
                <c:pt idx="19">
                  <c:v>7942.2530179337527</c:v>
                </c:pt>
                <c:pt idx="20">
                  <c:v>7647.5380535678514</c:v>
                </c:pt>
                <c:pt idx="21">
                  <c:v>7259.0788987499</c:v>
                </c:pt>
                <c:pt idx="22">
                  <c:v>7199.3045698740834</c:v>
                </c:pt>
                <c:pt idx="23">
                  <c:v>7443.2047577652875</c:v>
                </c:pt>
                <c:pt idx="24">
                  <c:v>7456.5869605420221</c:v>
                </c:pt>
                <c:pt idx="25">
                  <c:v>7375.9886188070777</c:v>
                </c:pt>
                <c:pt idx="26">
                  <c:v>7622.2275753335898</c:v>
                </c:pt>
                <c:pt idx="27">
                  <c:v>7849.9676522194295</c:v>
                </c:pt>
                <c:pt idx="28">
                  <c:v>7890.3423358817654</c:v>
                </c:pt>
                <c:pt idx="29">
                  <c:v>7671.5540394915733</c:v>
                </c:pt>
                <c:pt idx="30">
                  <c:v>7631.5213632644354</c:v>
                </c:pt>
                <c:pt idx="31">
                  <c:v>7677.3945437676048</c:v>
                </c:pt>
                <c:pt idx="32">
                  <c:v>7709.8355256830146</c:v>
                </c:pt>
                <c:pt idx="33">
                  <c:v>7757.1397581386736</c:v>
                </c:pt>
                <c:pt idx="34">
                  <c:v>7763.3651484539023</c:v>
                </c:pt>
                <c:pt idx="35">
                  <c:v>7844.01462913058</c:v>
                </c:pt>
                <c:pt idx="36">
                  <c:v>7828.5352585849614</c:v>
                </c:pt>
                <c:pt idx="37">
                  <c:v>7803.6546216477063</c:v>
                </c:pt>
                <c:pt idx="38">
                  <c:v>7923.2472297878612</c:v>
                </c:pt>
                <c:pt idx="39">
                  <c:v>8056.8197547759246</c:v>
                </c:pt>
                <c:pt idx="40">
                  <c:v>7828.2804314596497</c:v>
                </c:pt>
                <c:pt idx="41">
                  <c:v>7843.392546632741</c:v>
                </c:pt>
                <c:pt idx="42">
                  <c:v>7794.1725743845955</c:v>
                </c:pt>
                <c:pt idx="43">
                  <c:v>7881.7535330252103</c:v>
                </c:pt>
                <c:pt idx="44">
                  <c:v>7846.8049167011432</c:v>
                </c:pt>
                <c:pt idx="45">
                  <c:v>7697.1877047808784</c:v>
                </c:pt>
                <c:pt idx="46">
                  <c:v>7758.2058919944475</c:v>
                </c:pt>
                <c:pt idx="47">
                  <c:v>7487.9303030958527</c:v>
                </c:pt>
                <c:pt idx="48">
                  <c:v>7055.6039344837891</c:v>
                </c:pt>
                <c:pt idx="49">
                  <c:v>7162.3529774602721</c:v>
                </c:pt>
                <c:pt idx="50">
                  <c:v>7032.4647081342964</c:v>
                </c:pt>
                <c:pt idx="51">
                  <c:v>6793.9626923486685</c:v>
                </c:pt>
              </c:numCache>
            </c:numRef>
          </c:val>
        </c:ser>
        <c:ser>
          <c:idx val="4"/>
          <c:order val="4"/>
          <c:tx>
            <c:strRef>
              <c:f>Sheet1!$D$211</c:f>
              <c:strCache>
                <c:ptCount val="1"/>
                <c:pt idx="0">
                  <c:v>Swiss</c:v>
                </c:pt>
              </c:strCache>
            </c:strRef>
          </c:tx>
          <c:marker>
            <c:symbol val="none"/>
          </c:marker>
          <c:cat>
            <c:strRef>
              <c:f>Sheet1!$F$206:$BF$206</c:f>
              <c:strCache>
                <c:ptCount val="53"/>
                <c:pt idx="0">
                  <c:v>1961</c:v>
                </c:pt>
                <c:pt idx="1">
                  <c:v>1962</c:v>
                </c:pt>
                <c:pt idx="2">
                  <c:v>1963</c:v>
                </c:pt>
                <c:pt idx="3">
                  <c:v>1964</c:v>
                </c:pt>
                <c:pt idx="4">
                  <c:v>1965</c:v>
                </c:pt>
                <c:pt idx="5">
                  <c:v>1966</c:v>
                </c:pt>
                <c:pt idx="6">
                  <c:v>1967</c:v>
                </c:pt>
                <c:pt idx="7">
                  <c:v>1968</c:v>
                </c:pt>
                <c:pt idx="8">
                  <c:v>1969</c:v>
                </c:pt>
                <c:pt idx="9">
                  <c:v>1970</c:v>
                </c:pt>
                <c:pt idx="10">
                  <c:v>1971</c:v>
                </c:pt>
                <c:pt idx="11">
                  <c:v>1972</c:v>
                </c:pt>
                <c:pt idx="12">
                  <c:v>1973</c:v>
                </c:pt>
                <c:pt idx="13">
                  <c:v>1974</c:v>
                </c:pt>
                <c:pt idx="14">
                  <c:v>1975</c:v>
                </c:pt>
                <c:pt idx="15">
                  <c:v>1976</c:v>
                </c:pt>
                <c:pt idx="16">
                  <c:v>1977</c:v>
                </c:pt>
                <c:pt idx="17">
                  <c:v>1978</c:v>
                </c:pt>
                <c:pt idx="18">
                  <c:v>1979</c:v>
                </c:pt>
                <c:pt idx="19">
                  <c:v>1980</c:v>
                </c:pt>
                <c:pt idx="20">
                  <c:v>1981</c:v>
                </c:pt>
                <c:pt idx="21">
                  <c:v>1982</c:v>
                </c:pt>
                <c:pt idx="22">
                  <c:v>1983</c:v>
                </c:pt>
                <c:pt idx="23">
                  <c:v>1984</c:v>
                </c:pt>
                <c:pt idx="24">
                  <c:v>1985</c:v>
                </c:pt>
                <c:pt idx="25">
                  <c:v>1986</c:v>
                </c:pt>
                <c:pt idx="26">
                  <c:v>1987</c:v>
                </c:pt>
                <c:pt idx="27">
                  <c:v>1988</c:v>
                </c:pt>
                <c:pt idx="28">
                  <c:v>1989</c:v>
                </c:pt>
                <c:pt idx="29">
                  <c:v>1990</c:v>
                </c:pt>
                <c:pt idx="30">
                  <c:v>1991</c:v>
                </c:pt>
                <c:pt idx="31">
                  <c:v>1992</c:v>
                </c:pt>
                <c:pt idx="32">
                  <c:v>1993</c:v>
                </c:pt>
                <c:pt idx="33">
                  <c:v>1994</c:v>
                </c:pt>
                <c:pt idx="34">
                  <c:v>1995</c:v>
                </c:pt>
                <c:pt idx="35">
                  <c:v>1996</c:v>
                </c:pt>
                <c:pt idx="36">
                  <c:v>1997</c:v>
                </c:pt>
                <c:pt idx="37">
                  <c:v>1998</c:v>
                </c:pt>
                <c:pt idx="38">
                  <c:v>1999</c:v>
                </c:pt>
                <c:pt idx="39">
                  <c:v>2000</c:v>
                </c:pt>
                <c:pt idx="40">
                  <c:v>2001</c:v>
                </c:pt>
                <c:pt idx="41">
                  <c:v>2002</c:v>
                </c:pt>
                <c:pt idx="42">
                  <c:v>2003</c:v>
                </c:pt>
                <c:pt idx="43">
                  <c:v>2004</c:v>
                </c:pt>
                <c:pt idx="44">
                  <c:v>2005</c:v>
                </c:pt>
                <c:pt idx="45">
                  <c:v>2006</c:v>
                </c:pt>
                <c:pt idx="46">
                  <c:v>2007</c:v>
                </c:pt>
                <c:pt idx="47">
                  <c:v>2008</c:v>
                </c:pt>
                <c:pt idx="48">
                  <c:v>2009</c:v>
                </c:pt>
                <c:pt idx="49">
                  <c:v>2010</c:v>
                </c:pt>
                <c:pt idx="50">
                  <c:v>2011</c:v>
                </c:pt>
                <c:pt idx="51">
                  <c:v>2012</c:v>
                </c:pt>
                <c:pt idx="52">
                  <c:v>2013</c:v>
                </c:pt>
              </c:strCache>
            </c:strRef>
          </c:cat>
          <c:val>
            <c:numRef>
              <c:f>Sheet1!$F$211:$BF$211</c:f>
              <c:numCache>
                <c:formatCode>General</c:formatCode>
                <c:ptCount val="53"/>
                <c:pt idx="0">
                  <c:v>1454.7551163039764</c:v>
                </c:pt>
                <c:pt idx="1">
                  <c:v>1568.9110600190354</c:v>
                </c:pt>
                <c:pt idx="2">
                  <c:v>1869.5874976972373</c:v>
                </c:pt>
                <c:pt idx="3">
                  <c:v>1819.4353374923219</c:v>
                </c:pt>
                <c:pt idx="4">
                  <c:v>1943.6005158054199</c:v>
                </c:pt>
                <c:pt idx="5">
                  <c:v>1966.6921369746026</c:v>
                </c:pt>
                <c:pt idx="6">
                  <c:v>2040.8279002000238</c:v>
                </c:pt>
                <c:pt idx="7">
                  <c:v>2172.6038834394635</c:v>
                </c:pt>
                <c:pt idx="8">
                  <c:v>2334.4440303390252</c:v>
                </c:pt>
                <c:pt idx="9">
                  <c:v>2556.6587071705212</c:v>
                </c:pt>
                <c:pt idx="10">
                  <c:v>2637.670782127464</c:v>
                </c:pt>
                <c:pt idx="11">
                  <c:v>2727.7192173208055</c:v>
                </c:pt>
                <c:pt idx="12">
                  <c:v>2998.0051834788856</c:v>
                </c:pt>
                <c:pt idx="13">
                  <c:v>2783.5145366050665</c:v>
                </c:pt>
                <c:pt idx="14">
                  <c:v>2710.7729238737952</c:v>
                </c:pt>
                <c:pt idx="15">
                  <c:v>2821.0128863067757</c:v>
                </c:pt>
                <c:pt idx="16">
                  <c:v>2877.792909414698</c:v>
                </c:pt>
                <c:pt idx="17">
                  <c:v>2995.0168249614994</c:v>
                </c:pt>
                <c:pt idx="18">
                  <c:v>3042.1791554827214</c:v>
                </c:pt>
                <c:pt idx="19">
                  <c:v>3170.5754716264564</c:v>
                </c:pt>
                <c:pt idx="20">
                  <c:v>3093.3232757440346</c:v>
                </c:pt>
                <c:pt idx="21">
                  <c:v>2984.2232631844277</c:v>
                </c:pt>
                <c:pt idx="22">
                  <c:v>3173.3075776320579</c:v>
                </c:pt>
                <c:pt idx="23">
                  <c:v>3239.3699650644649</c:v>
                </c:pt>
                <c:pt idx="24">
                  <c:v>3412.391109311463</c:v>
                </c:pt>
                <c:pt idx="25">
                  <c:v>3544.5220601575243</c:v>
                </c:pt>
                <c:pt idx="26">
                  <c:v>3430.8555125005046</c:v>
                </c:pt>
                <c:pt idx="27">
                  <c:v>3436.8758328421977</c:v>
                </c:pt>
                <c:pt idx="28">
                  <c:v>3339.0834721446595</c:v>
                </c:pt>
                <c:pt idx="29">
                  <c:v>3627.6572220255812</c:v>
                </c:pt>
                <c:pt idx="30">
                  <c:v>3637.3345619647589</c:v>
                </c:pt>
                <c:pt idx="31">
                  <c:v>3613.492609264033</c:v>
                </c:pt>
                <c:pt idx="32">
                  <c:v>3491.1962861032257</c:v>
                </c:pt>
                <c:pt idx="33">
                  <c:v>3494.7885947471987</c:v>
                </c:pt>
                <c:pt idx="34">
                  <c:v>3422.5546455906897</c:v>
                </c:pt>
                <c:pt idx="35">
                  <c:v>3473.8357007006662</c:v>
                </c:pt>
                <c:pt idx="36">
                  <c:v>3526.1054385542711</c:v>
                </c:pt>
                <c:pt idx="37">
                  <c:v>3557.9900762320681</c:v>
                </c:pt>
                <c:pt idx="38">
                  <c:v>3547.2519492255801</c:v>
                </c:pt>
                <c:pt idx="39">
                  <c:v>3480.4636531301112</c:v>
                </c:pt>
                <c:pt idx="40">
                  <c:v>3673.2375231920314</c:v>
                </c:pt>
                <c:pt idx="41">
                  <c:v>3553.7780072982573</c:v>
                </c:pt>
                <c:pt idx="42">
                  <c:v>3542.1939580060011</c:v>
                </c:pt>
                <c:pt idx="43">
                  <c:v>3530.6439771977603</c:v>
                </c:pt>
                <c:pt idx="44">
                  <c:v>3488.0181360648612</c:v>
                </c:pt>
                <c:pt idx="45">
                  <c:v>3619.0173510349032</c:v>
                </c:pt>
                <c:pt idx="46">
                  <c:v>3411.4208533651367</c:v>
                </c:pt>
                <c:pt idx="47">
                  <c:v>3500.8433282010619</c:v>
                </c:pt>
                <c:pt idx="48">
                  <c:v>3482.4521609523772</c:v>
                </c:pt>
                <c:pt idx="49">
                  <c:v>3348.0938883762096</c:v>
                </c:pt>
                <c:pt idx="50">
                  <c:v>3206.9636790262557</c:v>
                </c:pt>
                <c:pt idx="51">
                  <c:v>3188.6974151482691</c:v>
                </c:pt>
              </c:numCache>
            </c:numRef>
          </c:val>
        </c:ser>
        <c:marker val="1"/>
        <c:axId val="112534272"/>
        <c:axId val="112535808"/>
      </c:lineChart>
      <c:catAx>
        <c:axId val="112534272"/>
        <c:scaling>
          <c:orientation val="minMax"/>
        </c:scaling>
        <c:axPos val="b"/>
        <c:tickLblPos val="nextTo"/>
        <c:txPr>
          <a:bodyPr/>
          <a:lstStyle/>
          <a:p>
            <a:pPr>
              <a:defRPr lang="en-GB"/>
            </a:pPr>
            <a:endParaRPr lang="zh-CN"/>
          </a:p>
        </c:txPr>
        <c:crossAx val="112535808"/>
        <c:crosses val="autoZero"/>
        <c:auto val="1"/>
        <c:lblAlgn val="ctr"/>
        <c:lblOffset val="100"/>
      </c:catAx>
      <c:valAx>
        <c:axId val="112535808"/>
        <c:scaling>
          <c:orientation val="minMax"/>
        </c:scaling>
        <c:axPos val="l"/>
        <c:majorGridlines/>
        <c:numFmt formatCode="General" sourceLinked="1"/>
        <c:tickLblPos val="nextTo"/>
        <c:txPr>
          <a:bodyPr/>
          <a:lstStyle/>
          <a:p>
            <a:pPr>
              <a:defRPr lang="en-GB" sz="800"/>
            </a:pPr>
            <a:endParaRPr lang="zh-CN"/>
          </a:p>
        </c:txPr>
        <c:crossAx val="112534272"/>
        <c:crosses val="autoZero"/>
        <c:crossBetween val="between"/>
      </c:valAx>
    </c:plotArea>
    <c:legend>
      <c:legendPos val="r"/>
      <c:layout>
        <c:manualLayout>
          <c:xMode val="edge"/>
          <c:yMode val="edge"/>
          <c:x val="0.23989501312335959"/>
          <c:y val="0.20817690892086765"/>
          <c:w val="0.2793369249896413"/>
          <c:h val="0.27713277219657889"/>
        </c:manualLayout>
      </c:layout>
      <c:txPr>
        <a:bodyPr/>
        <a:lstStyle/>
        <a:p>
          <a:pPr>
            <a:defRPr lang="en-GB"/>
          </a:pPr>
          <a:endParaRPr lang="zh-CN"/>
        </a:p>
      </c:txPr>
    </c:legend>
    <c:plotVisOnly val="1"/>
    <c:dispBlanksAs val="gap"/>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zh-CN"/>
  <c:chart>
    <c:plotArea>
      <c:layout>
        <c:manualLayout>
          <c:layoutTarget val="inner"/>
          <c:xMode val="edge"/>
          <c:yMode val="edge"/>
          <c:x val="0.11538019286050781"/>
          <c:y val="6.7086922958159698E-2"/>
          <c:w val="0.9070115923009624"/>
          <c:h val="0.89719889180519163"/>
        </c:manualLayout>
      </c:layout>
      <c:lineChart>
        <c:grouping val="standard"/>
        <c:ser>
          <c:idx val="0"/>
          <c:order val="0"/>
          <c:tx>
            <c:strRef>
              <c:f>Sheet1!$D$50</c:f>
              <c:strCache>
                <c:ptCount val="1"/>
                <c:pt idx="0">
                  <c:v>pop%</c:v>
                </c:pt>
              </c:strCache>
            </c:strRef>
          </c:tx>
          <c:marker>
            <c:symbol val="none"/>
          </c:marker>
          <c:cat>
            <c:strRef>
              <c:f>Sheet1!$E$49:$BF$49</c:f>
              <c:strCache>
                <c:ptCount val="54"/>
                <c:pt idx="0">
                  <c:v>1960</c:v>
                </c:pt>
                <c:pt idx="1">
                  <c:v>1962</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strCache>
            </c:strRef>
          </c:cat>
          <c:val>
            <c:numRef>
              <c:f>Sheet1!$E$50:$BF$50</c:f>
              <c:numCache>
                <c:formatCode>General</c:formatCode>
                <c:ptCount val="54"/>
                <c:pt idx="0">
                  <c:v>1.8328676812646598</c:v>
                </c:pt>
                <c:pt idx="1">
                  <c:v>-1.0155277873131854</c:v>
                </c:pt>
                <c:pt idx="2">
                  <c:v>0.820455548748518</c:v>
                </c:pt>
                <c:pt idx="3">
                  <c:v>2.4576474039514467</c:v>
                </c:pt>
                <c:pt idx="4">
                  <c:v>2.3206829870685439</c:v>
                </c:pt>
                <c:pt idx="5">
                  <c:v>2.3813681025194877</c:v>
                </c:pt>
                <c:pt idx="6">
                  <c:v>2.7873318382169487</c:v>
                </c:pt>
                <c:pt idx="7">
                  <c:v>2.5706976197387967</c:v>
                </c:pt>
                <c:pt idx="8">
                  <c:v>2.6109026264852839</c:v>
                </c:pt>
                <c:pt idx="9">
                  <c:v>2.7400021056955799</c:v>
                </c:pt>
                <c:pt idx="10">
                  <c:v>2.7616755664530399</c:v>
                </c:pt>
                <c:pt idx="11">
                  <c:v>2.7469155496185702</c:v>
                </c:pt>
                <c:pt idx="12">
                  <c:v>2.4573569295228577</c:v>
                </c:pt>
                <c:pt idx="13">
                  <c:v>2.2833953639638298</c:v>
                </c:pt>
                <c:pt idx="14">
                  <c:v>2.0659550133563198</c:v>
                </c:pt>
                <c:pt idx="15">
                  <c:v>1.7663917816248198</c:v>
                </c:pt>
                <c:pt idx="16">
                  <c:v>1.5473379728766501</c:v>
                </c:pt>
                <c:pt idx="17">
                  <c:v>1.362779475706783</c:v>
                </c:pt>
                <c:pt idx="18">
                  <c:v>1.3381823383408433</c:v>
                </c:pt>
                <c:pt idx="19">
                  <c:v>1.33392795351687</c:v>
                </c:pt>
                <c:pt idx="20">
                  <c:v>1.2542210519398698</c:v>
                </c:pt>
                <c:pt idx="21">
                  <c:v>1.2809523442925201</c:v>
                </c:pt>
                <c:pt idx="22">
                  <c:v>1.4726747601658099</c:v>
                </c:pt>
                <c:pt idx="23">
                  <c:v>1.4449496950091913</c:v>
                </c:pt>
                <c:pt idx="24">
                  <c:v>1.3120687611377901</c:v>
                </c:pt>
                <c:pt idx="25">
                  <c:v>1.3616991182536868</c:v>
                </c:pt>
                <c:pt idx="26">
                  <c:v>1.4873989291490299</c:v>
                </c:pt>
                <c:pt idx="27">
                  <c:v>1.6036050865575999</c:v>
                </c:pt>
                <c:pt idx="28">
                  <c:v>1.61007108578698</c:v>
                </c:pt>
                <c:pt idx="29">
                  <c:v>1.5331699959986198</c:v>
                </c:pt>
                <c:pt idx="30">
                  <c:v>1.4673032108792758</c:v>
                </c:pt>
                <c:pt idx="31">
                  <c:v>1.3644340084034898</c:v>
                </c:pt>
                <c:pt idx="32">
                  <c:v>1.2255362283361966</c:v>
                </c:pt>
                <c:pt idx="33">
                  <c:v>1.1496194308346499</c:v>
                </c:pt>
                <c:pt idx="34">
                  <c:v>1.1302606321559099</c:v>
                </c:pt>
                <c:pt idx="35">
                  <c:v>1.08650915088974</c:v>
                </c:pt>
                <c:pt idx="36">
                  <c:v>1.0481415141216501</c:v>
                </c:pt>
                <c:pt idx="37">
                  <c:v>1.0234500241987941</c:v>
                </c:pt>
                <c:pt idx="38">
                  <c:v>0.95955040629815302</c:v>
                </c:pt>
                <c:pt idx="39">
                  <c:v>0.86585139299328129</c:v>
                </c:pt>
                <c:pt idx="40">
                  <c:v>0.78795659295399201</c:v>
                </c:pt>
                <c:pt idx="41">
                  <c:v>0.72638063783852702</c:v>
                </c:pt>
                <c:pt idx="42">
                  <c:v>0.66999956775862779</c:v>
                </c:pt>
                <c:pt idx="43">
                  <c:v>0.62286093613358695</c:v>
                </c:pt>
                <c:pt idx="44">
                  <c:v>0.59393281511214058</c:v>
                </c:pt>
                <c:pt idx="45">
                  <c:v>0.58812498955699044</c:v>
                </c:pt>
                <c:pt idx="46">
                  <c:v>0.55837436737300195</c:v>
                </c:pt>
                <c:pt idx="47">
                  <c:v>0.52227186639227563</c:v>
                </c:pt>
                <c:pt idx="48">
                  <c:v>0.5123869316374382</c:v>
                </c:pt>
                <c:pt idx="49">
                  <c:v>0.49738140088493638</c:v>
                </c:pt>
                <c:pt idx="50">
                  <c:v>0.48295968867836098</c:v>
                </c:pt>
                <c:pt idx="51">
                  <c:v>0.47915045424996078</c:v>
                </c:pt>
                <c:pt idx="52">
                  <c:v>0.487231117971201</c:v>
                </c:pt>
                <c:pt idx="53">
                  <c:v>0.49370963351135999</c:v>
                </c:pt>
              </c:numCache>
            </c:numRef>
          </c:val>
        </c:ser>
        <c:ser>
          <c:idx val="1"/>
          <c:order val="1"/>
          <c:tx>
            <c:strRef>
              <c:f>Sheet1!$D$51</c:f>
              <c:strCache>
                <c:ptCount val="1"/>
                <c:pt idx="0">
                  <c:v>GDP%</c:v>
                </c:pt>
              </c:strCache>
            </c:strRef>
          </c:tx>
          <c:marker>
            <c:symbol val="none"/>
          </c:marker>
          <c:cat>
            <c:strRef>
              <c:f>Sheet1!$E$49:$BF$49</c:f>
              <c:strCache>
                <c:ptCount val="54"/>
                <c:pt idx="0">
                  <c:v>1960</c:v>
                </c:pt>
                <c:pt idx="1">
                  <c:v>1962</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strCache>
            </c:strRef>
          </c:cat>
          <c:val>
            <c:numRef>
              <c:f>Sheet1!$E$51:$BF$51</c:f>
              <c:numCache>
                <c:formatCode>General</c:formatCode>
                <c:ptCount val="54"/>
                <c:pt idx="1">
                  <c:v>-0.30000000000002558</c:v>
                </c:pt>
                <c:pt idx="2">
                  <c:v>-27.300000000000011</c:v>
                </c:pt>
                <c:pt idx="3">
                  <c:v>-5.5999999999999517</c:v>
                </c:pt>
                <c:pt idx="4">
                  <c:v>10.200000000000031</c:v>
                </c:pt>
                <c:pt idx="5">
                  <c:v>18.299999999999983</c:v>
                </c:pt>
                <c:pt idx="6">
                  <c:v>16.999999999999929</c:v>
                </c:pt>
                <c:pt idx="7">
                  <c:v>10.70000000000006</c:v>
                </c:pt>
                <c:pt idx="8">
                  <c:v>-5.7000000000000171</c:v>
                </c:pt>
                <c:pt idx="9">
                  <c:v>-4.0999999999999943</c:v>
                </c:pt>
                <c:pt idx="10">
                  <c:v>16.90000000000002</c:v>
                </c:pt>
                <c:pt idx="11">
                  <c:v>19.400000000000063</c:v>
                </c:pt>
                <c:pt idx="12">
                  <c:v>6.9999999999999574</c:v>
                </c:pt>
                <c:pt idx="13">
                  <c:v>3.7999999999999972</c:v>
                </c:pt>
                <c:pt idx="14">
                  <c:v>7.8999999999998733</c:v>
                </c:pt>
                <c:pt idx="15">
                  <c:v>2.300000000000054</c:v>
                </c:pt>
                <c:pt idx="16">
                  <c:v>8.7000000000000455</c:v>
                </c:pt>
                <c:pt idx="17">
                  <c:v>-1.6000000000000369</c:v>
                </c:pt>
                <c:pt idx="18">
                  <c:v>7.6000000000000885</c:v>
                </c:pt>
                <c:pt idx="19">
                  <c:v>11.669919000000078</c:v>
                </c:pt>
                <c:pt idx="20">
                  <c:v>7.5728540000001354</c:v>
                </c:pt>
                <c:pt idx="21">
                  <c:v>7.8414419999998302</c:v>
                </c:pt>
                <c:pt idx="22">
                  <c:v>5.2431100000002955</c:v>
                </c:pt>
                <c:pt idx="23">
                  <c:v>9.0568709999995605</c:v>
                </c:pt>
                <c:pt idx="24">
                  <c:v>10.852978999999962</c:v>
                </c:pt>
                <c:pt idx="25">
                  <c:v>15.176020999999999</c:v>
                </c:pt>
                <c:pt idx="26">
                  <c:v>13.466193000000089</c:v>
                </c:pt>
                <c:pt idx="27">
                  <c:v>8.8463769999999897</c:v>
                </c:pt>
                <c:pt idx="28">
                  <c:v>11.583264000000142</c:v>
                </c:pt>
                <c:pt idx="29">
                  <c:v>11.280584000000134</c:v>
                </c:pt>
                <c:pt idx="30">
                  <c:v>4.0632029999997883</c:v>
                </c:pt>
                <c:pt idx="31">
                  <c:v>3.8390249999999435</c:v>
                </c:pt>
                <c:pt idx="32">
                  <c:v>9.1789370000002464</c:v>
                </c:pt>
                <c:pt idx="33">
                  <c:v>14.240705999999847</c:v>
                </c:pt>
                <c:pt idx="34">
                  <c:v>13.964315000000118</c:v>
                </c:pt>
                <c:pt idx="35">
                  <c:v>13.080681999999976</c:v>
                </c:pt>
                <c:pt idx="36">
                  <c:v>10.924979999999994</c:v>
                </c:pt>
                <c:pt idx="37">
                  <c:v>10.008523</c:v>
                </c:pt>
                <c:pt idx="38">
                  <c:v>9.2970340000000391</c:v>
                </c:pt>
                <c:pt idx="39">
                  <c:v>7.8333470000000034</c:v>
                </c:pt>
                <c:pt idx="40">
                  <c:v>7.6198360000000065</c:v>
                </c:pt>
                <c:pt idx="41">
                  <c:v>8.3003179999997947</c:v>
                </c:pt>
                <c:pt idx="42">
                  <c:v>9.0820680000000635</c:v>
                </c:pt>
                <c:pt idx="43">
                  <c:v>10.025379000000468</c:v>
                </c:pt>
                <c:pt idx="44">
                  <c:v>10.085039999999431</c:v>
                </c:pt>
                <c:pt idx="45">
                  <c:v>11.310035000000116</c:v>
                </c:pt>
                <c:pt idx="46">
                  <c:v>12.676534000000172</c:v>
                </c:pt>
                <c:pt idx="47">
                  <c:v>14.16239500000016</c:v>
                </c:pt>
                <c:pt idx="48">
                  <c:v>9.6346680000001399</c:v>
                </c:pt>
                <c:pt idx="49">
                  <c:v>9.2141989999997485</c:v>
                </c:pt>
                <c:pt idx="50">
                  <c:v>10.446989000000073</c:v>
                </c:pt>
                <c:pt idx="51">
                  <c:v>9.299885000000117</c:v>
                </c:pt>
                <c:pt idx="52">
                  <c:v>7.6525529999997</c:v>
                </c:pt>
                <c:pt idx="53">
                  <c:v>7.6711910000001824</c:v>
                </c:pt>
              </c:numCache>
            </c:numRef>
          </c:val>
        </c:ser>
        <c:ser>
          <c:idx val="2"/>
          <c:order val="2"/>
          <c:tx>
            <c:strRef>
              <c:f>Sheet1!$D$52</c:f>
              <c:strCache>
                <c:ptCount val="1"/>
                <c:pt idx="0">
                  <c:v>car/100</c:v>
                </c:pt>
              </c:strCache>
            </c:strRef>
          </c:tx>
          <c:marker>
            <c:symbol val="none"/>
          </c:marker>
          <c:cat>
            <c:strRef>
              <c:f>Sheet1!$E$49:$BF$49</c:f>
              <c:strCache>
                <c:ptCount val="54"/>
                <c:pt idx="0">
                  <c:v>1960</c:v>
                </c:pt>
                <c:pt idx="1">
                  <c:v>1962</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strCache>
            </c:strRef>
          </c:cat>
          <c:val>
            <c:numRef>
              <c:f>Sheet1!$E$52:$BF$52</c:f>
              <c:numCache>
                <c:formatCode>General</c:formatCode>
                <c:ptCount val="54"/>
                <c:pt idx="40">
                  <c:v>0.67614673958238702</c:v>
                </c:pt>
                <c:pt idx="42">
                  <c:v>0.79825101530771603</c:v>
                </c:pt>
                <c:pt idx="43">
                  <c:v>0.99898284694194095</c:v>
                </c:pt>
                <c:pt idx="44">
                  <c:v>1.1830424165268245</c:v>
                </c:pt>
                <c:pt idx="45">
                  <c:v>1.4716873254993399</c:v>
                </c:pt>
                <c:pt idx="46">
                  <c:v>1.8270016475721154</c:v>
                </c:pt>
                <c:pt idx="47">
                  <c:v>2.2472749139720172</c:v>
                </c:pt>
                <c:pt idx="48">
                  <c:v>2.7141702556514815</c:v>
                </c:pt>
                <c:pt idx="49">
                  <c:v>3.4488672385559567</c:v>
                </c:pt>
                <c:pt idx="50">
                  <c:v>4.3818445770928545</c:v>
                </c:pt>
                <c:pt idx="51">
                  <c:v>5.3599124340651603</c:v>
                </c:pt>
              </c:numCache>
            </c:numRef>
          </c:val>
        </c:ser>
        <c:marker val="1"/>
        <c:axId val="112578944"/>
        <c:axId val="112580480"/>
      </c:lineChart>
      <c:catAx>
        <c:axId val="112578944"/>
        <c:scaling>
          <c:orientation val="minMax"/>
        </c:scaling>
        <c:axPos val="b"/>
        <c:tickLblPos val="nextTo"/>
        <c:txPr>
          <a:bodyPr/>
          <a:lstStyle/>
          <a:p>
            <a:pPr>
              <a:defRPr lang="en-GB"/>
            </a:pPr>
            <a:endParaRPr lang="zh-CN"/>
          </a:p>
        </c:txPr>
        <c:crossAx val="112580480"/>
        <c:crosses val="autoZero"/>
        <c:auto val="1"/>
        <c:lblAlgn val="ctr"/>
        <c:lblOffset val="100"/>
      </c:catAx>
      <c:valAx>
        <c:axId val="112580480"/>
        <c:scaling>
          <c:orientation val="minMax"/>
        </c:scaling>
        <c:axPos val="l"/>
        <c:majorGridlines/>
        <c:numFmt formatCode="General" sourceLinked="1"/>
        <c:tickLblPos val="nextTo"/>
        <c:txPr>
          <a:bodyPr/>
          <a:lstStyle/>
          <a:p>
            <a:pPr>
              <a:defRPr lang="en-GB"/>
            </a:pPr>
            <a:endParaRPr lang="zh-CN"/>
          </a:p>
        </c:txPr>
        <c:crossAx val="112578944"/>
        <c:crosses val="autoZero"/>
        <c:crossBetween val="between"/>
      </c:valAx>
    </c:plotArea>
    <c:legend>
      <c:legendPos val="r"/>
      <c:layout>
        <c:manualLayout>
          <c:xMode val="edge"/>
          <c:yMode val="edge"/>
          <c:x val="0.27618044619422588"/>
          <c:y val="6.8868474773986804E-2"/>
          <c:w val="0.38593791160720442"/>
          <c:h val="0.25115157480314959"/>
        </c:manualLayout>
      </c:layout>
      <c:txPr>
        <a:bodyPr/>
        <a:lstStyle/>
        <a:p>
          <a:pPr>
            <a:defRPr lang="en-GB"/>
          </a:pPr>
          <a:endParaRPr lang="zh-CN"/>
        </a:p>
      </c:txPr>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style val="7"/>
  <c:chart>
    <c:plotArea>
      <c:layout/>
      <c:doughnutChart>
        <c:varyColors val="1"/>
        <c:ser>
          <c:idx val="0"/>
          <c:order val="0"/>
          <c:val>
            <c:numRef>
              <c:f>Sheet3!$F$15:$G$15</c:f>
              <c:numCache>
                <c:formatCode>General</c:formatCode>
                <c:ptCount val="2"/>
                <c:pt idx="0">
                  <c:v>3027.2</c:v>
                </c:pt>
                <c:pt idx="1">
                  <c:v>972.80000000000018</c:v>
                </c:pt>
              </c:numCache>
            </c:numRef>
          </c:val>
        </c:ser>
        <c:firstSliceAng val="0"/>
        <c:holeSize val="50"/>
      </c:doughnutChart>
    </c:plotArea>
    <c:plotVisOnly val="1"/>
    <c:dispBlanksAs val="zero"/>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plotArea>
      <c:layout/>
      <c:barChart>
        <c:barDir val="col"/>
        <c:grouping val="clustered"/>
        <c:ser>
          <c:idx val="1"/>
          <c:order val="0"/>
          <c:tx>
            <c:strRef>
              <c:f>Sheet1!$B$26</c:f>
              <c:strCache>
                <c:ptCount val="1"/>
                <c:pt idx="0">
                  <c:v>暴雨洪涝</c:v>
                </c:pt>
              </c:strCache>
            </c:strRef>
          </c:tx>
          <c:spPr>
            <a:solidFill>
              <a:srgbClr val="475A8D">
                <a:lumMod val="60000"/>
                <a:lumOff val="40000"/>
              </a:srgbClr>
            </a:solidFill>
          </c:spPr>
          <c:cat>
            <c:numRef>
              <c:f>Sheet1!$A$27:$A$34</c:f>
              <c:numCache>
                <c:formatCode>General</c:formatCode>
                <c:ptCount val="8"/>
                <c:pt idx="0">
                  <c:v>2003</c:v>
                </c:pt>
                <c:pt idx="1">
                  <c:v>2004</c:v>
                </c:pt>
                <c:pt idx="2">
                  <c:v>2005</c:v>
                </c:pt>
                <c:pt idx="3">
                  <c:v>2006</c:v>
                </c:pt>
                <c:pt idx="4">
                  <c:v>2007</c:v>
                </c:pt>
                <c:pt idx="5">
                  <c:v>2008</c:v>
                </c:pt>
                <c:pt idx="6">
                  <c:v>2009</c:v>
                </c:pt>
                <c:pt idx="7">
                  <c:v>2010</c:v>
                </c:pt>
              </c:numCache>
            </c:numRef>
          </c:cat>
          <c:val>
            <c:numRef>
              <c:f>Sheet1!$B$27:$B$34</c:f>
              <c:numCache>
                <c:formatCode>0.0%</c:formatCode>
                <c:ptCount val="8"/>
                <c:pt idx="0">
                  <c:v>9.5712943629494215E-3</c:v>
                </c:pt>
                <c:pt idx="1">
                  <c:v>3.1154947231738172E-3</c:v>
                </c:pt>
                <c:pt idx="2">
                  <c:v>4.1857406884708414E-3</c:v>
                </c:pt>
                <c:pt idx="3">
                  <c:v>2.8158140480967616E-3</c:v>
                </c:pt>
                <c:pt idx="4">
                  <c:v>3.1800910424739943E-3</c:v>
                </c:pt>
                <c:pt idx="5">
                  <c:v>2.0754987342578293E-3</c:v>
                </c:pt>
                <c:pt idx="6">
                  <c:v>1.9213732978979295E-3</c:v>
                </c:pt>
                <c:pt idx="7">
                  <c:v>8.8069088378147659E-3</c:v>
                </c:pt>
              </c:numCache>
            </c:numRef>
          </c:val>
        </c:ser>
        <c:ser>
          <c:idx val="2"/>
          <c:order val="1"/>
          <c:tx>
            <c:strRef>
              <c:f>Sheet1!$C$26</c:f>
              <c:strCache>
                <c:ptCount val="1"/>
                <c:pt idx="0">
                  <c:v>干旱</c:v>
                </c:pt>
              </c:strCache>
            </c:strRef>
          </c:tx>
          <c:spPr>
            <a:solidFill>
              <a:srgbClr val="964305">
                <a:lumMod val="60000"/>
                <a:lumOff val="40000"/>
              </a:srgbClr>
            </a:solidFill>
          </c:spPr>
          <c:cat>
            <c:numRef>
              <c:f>Sheet1!$A$27:$A$34</c:f>
              <c:numCache>
                <c:formatCode>General</c:formatCode>
                <c:ptCount val="8"/>
                <c:pt idx="0">
                  <c:v>2003</c:v>
                </c:pt>
                <c:pt idx="1">
                  <c:v>2004</c:v>
                </c:pt>
                <c:pt idx="2">
                  <c:v>2005</c:v>
                </c:pt>
                <c:pt idx="3">
                  <c:v>2006</c:v>
                </c:pt>
                <c:pt idx="4">
                  <c:v>2007</c:v>
                </c:pt>
                <c:pt idx="5">
                  <c:v>2008</c:v>
                </c:pt>
                <c:pt idx="6">
                  <c:v>2009</c:v>
                </c:pt>
                <c:pt idx="7">
                  <c:v>2010</c:v>
                </c:pt>
              </c:numCache>
            </c:numRef>
          </c:cat>
          <c:val>
            <c:numRef>
              <c:f>Sheet1!$C$27:$C$34</c:f>
              <c:numCache>
                <c:formatCode>0.0%</c:formatCode>
                <c:ptCount val="8"/>
                <c:pt idx="0">
                  <c:v>5.0801485464885138E-3</c:v>
                </c:pt>
                <c:pt idx="1">
                  <c:v>2.2473343787118541E-3</c:v>
                </c:pt>
                <c:pt idx="2">
                  <c:v>1.4291322360971879E-3</c:v>
                </c:pt>
                <c:pt idx="3">
                  <c:v>3.2730197768059805E-3</c:v>
                </c:pt>
                <c:pt idx="4">
                  <c:v>2.9539896918851852E-3</c:v>
                </c:pt>
                <c:pt idx="5">
                  <c:v>1.009091053829865E-3</c:v>
                </c:pt>
                <c:pt idx="6">
                  <c:v>3.2243870672510498E-3</c:v>
                </c:pt>
                <c:pt idx="7">
                  <c:v>1.9020912953568421E-3</c:v>
                </c:pt>
              </c:numCache>
            </c:numRef>
          </c:val>
        </c:ser>
        <c:ser>
          <c:idx val="3"/>
          <c:order val="2"/>
          <c:tx>
            <c:strRef>
              <c:f>Sheet1!$D$26</c:f>
              <c:strCache>
                <c:ptCount val="1"/>
                <c:pt idx="0">
                  <c:v>低温冷害</c:v>
                </c:pt>
              </c:strCache>
            </c:strRef>
          </c:tx>
          <c:spPr>
            <a:solidFill>
              <a:srgbClr val="E7DEC9">
                <a:lumMod val="75000"/>
              </a:srgbClr>
            </a:solidFill>
          </c:spPr>
          <c:cat>
            <c:numRef>
              <c:f>Sheet1!$A$27:$A$34</c:f>
              <c:numCache>
                <c:formatCode>General</c:formatCode>
                <c:ptCount val="8"/>
                <c:pt idx="0">
                  <c:v>2003</c:v>
                </c:pt>
                <c:pt idx="1">
                  <c:v>2004</c:v>
                </c:pt>
                <c:pt idx="2">
                  <c:v>2005</c:v>
                </c:pt>
                <c:pt idx="3">
                  <c:v>2006</c:v>
                </c:pt>
                <c:pt idx="4">
                  <c:v>2007</c:v>
                </c:pt>
                <c:pt idx="5">
                  <c:v>2008</c:v>
                </c:pt>
                <c:pt idx="6">
                  <c:v>2009</c:v>
                </c:pt>
                <c:pt idx="7">
                  <c:v>2010</c:v>
                </c:pt>
              </c:numCache>
            </c:numRef>
          </c:cat>
          <c:val>
            <c:numRef>
              <c:f>Sheet1!$D$27:$D$34</c:f>
              <c:numCache>
                <c:formatCode>0.0%</c:formatCode>
                <c:ptCount val="8"/>
                <c:pt idx="0">
                  <c:v>4.4322455434581506E-4</c:v>
                </c:pt>
                <c:pt idx="1">
                  <c:v>6.0420957690944033E-4</c:v>
                </c:pt>
                <c:pt idx="2">
                  <c:v>5.1476878122002419E-4</c:v>
                </c:pt>
                <c:pt idx="3">
                  <c:v>7.974518523997567E-4</c:v>
                </c:pt>
                <c:pt idx="4">
                  <c:v>7.7498965426433131E-4</c:v>
                </c:pt>
                <c:pt idx="5">
                  <c:v>5.4017736311675673E-3</c:v>
                </c:pt>
                <c:pt idx="6">
                  <c:v>5.0483716727974838E-4</c:v>
                </c:pt>
                <c:pt idx="7">
                  <c:v>7.9902910425823143E-4</c:v>
                </c:pt>
              </c:numCache>
            </c:numRef>
          </c:val>
        </c:ser>
        <c:ser>
          <c:idx val="4"/>
          <c:order val="3"/>
          <c:tx>
            <c:strRef>
              <c:f>Sheet1!$E$26</c:f>
              <c:strCache>
                <c:ptCount val="1"/>
                <c:pt idx="0">
                  <c:v>热带气旋</c:v>
                </c:pt>
              </c:strCache>
            </c:strRef>
          </c:tx>
          <c:spPr>
            <a:solidFill>
              <a:srgbClr val="3891A7">
                <a:lumMod val="60000"/>
                <a:lumOff val="40000"/>
              </a:srgbClr>
            </a:solidFill>
          </c:spPr>
          <c:cat>
            <c:numRef>
              <c:f>Sheet1!$A$27:$A$34</c:f>
              <c:numCache>
                <c:formatCode>General</c:formatCode>
                <c:ptCount val="8"/>
                <c:pt idx="0">
                  <c:v>2003</c:v>
                </c:pt>
                <c:pt idx="1">
                  <c:v>2004</c:v>
                </c:pt>
                <c:pt idx="2">
                  <c:v>2005</c:v>
                </c:pt>
                <c:pt idx="3">
                  <c:v>2006</c:v>
                </c:pt>
                <c:pt idx="4">
                  <c:v>2007</c:v>
                </c:pt>
                <c:pt idx="5">
                  <c:v>2008</c:v>
                </c:pt>
                <c:pt idx="6">
                  <c:v>2009</c:v>
                </c:pt>
                <c:pt idx="7">
                  <c:v>2010</c:v>
                </c:pt>
              </c:numCache>
            </c:numRef>
          </c:cat>
          <c:val>
            <c:numRef>
              <c:f>Sheet1!$E$27:$E$34</c:f>
              <c:numCache>
                <c:formatCode>0.0%</c:formatCode>
                <c:ptCount val="8"/>
                <c:pt idx="0">
                  <c:v>8.1724128791338282E-4</c:v>
                </c:pt>
                <c:pt idx="1">
                  <c:v>1.5180296513035258E-3</c:v>
                </c:pt>
                <c:pt idx="2">
                  <c:v>4.4052744334029219E-3</c:v>
                </c:pt>
                <c:pt idx="3">
                  <c:v>3.5397616427970827E-3</c:v>
                </c:pt>
                <c:pt idx="4">
                  <c:v>1.1199729129829589E-3</c:v>
                </c:pt>
                <c:pt idx="5">
                  <c:v>1.0215096562594436E-3</c:v>
                </c:pt>
                <c:pt idx="6">
                  <c:v>5.5998498102094235E-4</c:v>
                </c:pt>
                <c:pt idx="7">
                  <c:v>3.3358208767711309E-4</c:v>
                </c:pt>
              </c:numCache>
            </c:numRef>
          </c:val>
        </c:ser>
        <c:axId val="108059648"/>
        <c:axId val="109118208"/>
      </c:barChart>
      <c:catAx>
        <c:axId val="108059648"/>
        <c:scaling>
          <c:orientation val="minMax"/>
        </c:scaling>
        <c:axPos val="b"/>
        <c:numFmt formatCode="General" sourceLinked="1"/>
        <c:tickLblPos val="nextTo"/>
        <c:txPr>
          <a:bodyPr/>
          <a:lstStyle/>
          <a:p>
            <a:pPr>
              <a:defRPr sz="800">
                <a:latin typeface="Arial" pitchFamily="34" charset="0"/>
                <a:cs typeface="Arial" pitchFamily="34" charset="0"/>
              </a:defRPr>
            </a:pPr>
            <a:endParaRPr lang="zh-CN"/>
          </a:p>
        </c:txPr>
        <c:crossAx val="109118208"/>
        <c:crosses val="autoZero"/>
        <c:auto val="1"/>
        <c:lblAlgn val="ctr"/>
        <c:lblOffset val="100"/>
      </c:catAx>
      <c:valAx>
        <c:axId val="109118208"/>
        <c:scaling>
          <c:orientation val="minMax"/>
          <c:min val="0"/>
        </c:scaling>
        <c:axPos val="l"/>
        <c:majorGridlines/>
        <c:numFmt formatCode="0.0%" sourceLinked="1"/>
        <c:tickLblPos val="nextTo"/>
        <c:txPr>
          <a:bodyPr/>
          <a:lstStyle/>
          <a:p>
            <a:pPr>
              <a:defRPr sz="800">
                <a:latin typeface="Arial" pitchFamily="34" charset="0"/>
                <a:cs typeface="Arial" pitchFamily="34" charset="0"/>
              </a:defRPr>
            </a:pPr>
            <a:endParaRPr lang="zh-CN"/>
          </a:p>
        </c:txPr>
        <c:crossAx val="108059648"/>
        <c:crosses val="autoZero"/>
        <c:crossBetween val="between"/>
      </c:valAx>
      <c:spPr>
        <a:ln>
          <a:solidFill>
            <a:sysClr val="windowText" lastClr="000000"/>
          </a:solidFill>
        </a:ln>
      </c:spPr>
    </c:plotArea>
    <c:legend>
      <c:legendPos val="b"/>
      <c:layout>
        <c:manualLayout>
          <c:xMode val="edge"/>
          <c:yMode val="edge"/>
          <c:x val="0.10065238801801439"/>
          <c:y val="0.85864195653659048"/>
          <c:w val="0.80781656821299175"/>
          <c:h val="6.9337610674830408E-2"/>
        </c:manualLayout>
      </c:layout>
      <c:spPr>
        <a:solidFill>
          <a:schemeClr val="lt1"/>
        </a:solidFill>
        <a:ln w="25400" cap="flat" cmpd="sng" algn="ctr">
          <a:noFill/>
          <a:prstDash val="solid"/>
        </a:ln>
        <a:effectLst/>
      </c:spPr>
      <c:txPr>
        <a:bodyPr/>
        <a:lstStyle/>
        <a:p>
          <a:pPr>
            <a:defRPr sz="800" b="0">
              <a:solidFill>
                <a:schemeClr val="dk1"/>
              </a:solidFill>
              <a:latin typeface="黑体" pitchFamily="2" charset="-122"/>
              <a:ea typeface="黑体" pitchFamily="2" charset="-122"/>
              <a:cs typeface="+mn-cs"/>
            </a:defRPr>
          </a:pPr>
          <a:endParaRPr lang="zh-CN"/>
        </a:p>
      </c:txPr>
    </c:legend>
    <c:plotVisOnly val="1"/>
    <c:dispBlanksAs val="gap"/>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188319425850402"/>
          <c:y val="0.10866388590341339"/>
          <c:w val="0.76208547301152996"/>
          <c:h val="0.76084098862642524"/>
        </c:manualLayout>
      </c:layout>
      <c:barChart>
        <c:barDir val="col"/>
        <c:grouping val="clustered"/>
        <c:ser>
          <c:idx val="0"/>
          <c:order val="0"/>
          <c:tx>
            <c:strRef>
              <c:f>城市化率!$D$1</c:f>
              <c:strCache>
                <c:ptCount val="1"/>
                <c:pt idx="0">
                  <c:v>城市化气象灾害直接损失</c:v>
                </c:pt>
              </c:strCache>
            </c:strRef>
          </c:tx>
          <c:cat>
            <c:numRef>
              <c:f>城市化率!$A$12:$A$34</c:f>
              <c:numCache>
                <c:formatCode>General</c:formatCode>
                <c:ptCount val="2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numCache>
            </c:numRef>
          </c:cat>
          <c:val>
            <c:numRef>
              <c:f>城市化率!$D$12:$D$34</c:f>
              <c:numCache>
                <c:formatCode>General</c:formatCode>
                <c:ptCount val="23"/>
                <c:pt idx="0">
                  <c:v>162.68559999999999</c:v>
                </c:pt>
                <c:pt idx="1">
                  <c:v>320.65920000000176</c:v>
                </c:pt>
                <c:pt idx="2">
                  <c:v>235.96020000000001</c:v>
                </c:pt>
                <c:pt idx="3">
                  <c:v>279.71159999999793</c:v>
                </c:pt>
                <c:pt idx="4">
                  <c:v>536.91119999999796</c:v>
                </c:pt>
                <c:pt idx="5">
                  <c:v>541.01519999999948</c:v>
                </c:pt>
                <c:pt idx="6">
                  <c:v>846.4434</c:v>
                </c:pt>
                <c:pt idx="7">
                  <c:v>590.92000000000007</c:v>
                </c:pt>
                <c:pt idx="8">
                  <c:v>914.12799999999947</c:v>
                </c:pt>
                <c:pt idx="9">
                  <c:v>606.06180000000006</c:v>
                </c:pt>
                <c:pt idx="10">
                  <c:v>740.69900000000052</c:v>
                </c:pt>
                <c:pt idx="11">
                  <c:v>731.35719999999549</c:v>
                </c:pt>
                <c:pt idx="12">
                  <c:v>671.33165999999619</c:v>
                </c:pt>
                <c:pt idx="13">
                  <c:v>763.66625999999746</c:v>
                </c:pt>
                <c:pt idx="14">
                  <c:v>653.91984000000002</c:v>
                </c:pt>
                <c:pt idx="15">
                  <c:v>903.34887000000003</c:v>
                </c:pt>
                <c:pt idx="16">
                  <c:v>1104.9191000000001</c:v>
                </c:pt>
                <c:pt idx="17">
                  <c:v>1068.8978999999999</c:v>
                </c:pt>
                <c:pt idx="18">
                  <c:v>1482.0876000000001</c:v>
                </c:pt>
                <c:pt idx="19">
                  <c:v>1160.3239500000002</c:v>
                </c:pt>
                <c:pt idx="20">
                  <c:v>2421.3125000000118</c:v>
                </c:pt>
                <c:pt idx="21">
                  <c:v>1555.8394199999998</c:v>
                </c:pt>
                <c:pt idx="22">
                  <c:v>1766.308</c:v>
                </c:pt>
              </c:numCache>
            </c:numRef>
          </c:val>
        </c:ser>
        <c:axId val="109165952"/>
        <c:axId val="109171840"/>
      </c:barChart>
      <c:lineChart>
        <c:grouping val="standard"/>
        <c:ser>
          <c:idx val="1"/>
          <c:order val="1"/>
          <c:tx>
            <c:strRef>
              <c:f>城市化率!$F$1</c:f>
              <c:strCache>
                <c:ptCount val="1"/>
                <c:pt idx="0">
                  <c:v>损失占GDP比重</c:v>
                </c:pt>
              </c:strCache>
            </c:strRef>
          </c:tx>
          <c:marker>
            <c:symbol val="none"/>
          </c:marker>
          <c:cat>
            <c:numRef>
              <c:f>城市化率!$A$12:$A$34</c:f>
              <c:numCache>
                <c:formatCode>General</c:formatCode>
                <c:ptCount val="2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numCache>
            </c:numRef>
          </c:cat>
          <c:val>
            <c:numRef>
              <c:f>城市化率!$F$12:$F$34</c:f>
              <c:numCache>
                <c:formatCode>General</c:formatCode>
                <c:ptCount val="23"/>
                <c:pt idx="0">
                  <c:v>0.91838985854302679</c:v>
                </c:pt>
                <c:pt idx="1">
                  <c:v>1.657673492408213</c:v>
                </c:pt>
                <c:pt idx="2">
                  <c:v>0.87641080440225549</c:v>
                </c:pt>
                <c:pt idx="3">
                  <c:v>0.79162345983689364</c:v>
                </c:pt>
                <c:pt idx="4">
                  <c:v>1.1139733411345114</c:v>
                </c:pt>
                <c:pt idx="5">
                  <c:v>0.88991955090098107</c:v>
                </c:pt>
                <c:pt idx="6">
                  <c:v>1.1892160048690181</c:v>
                </c:pt>
                <c:pt idx="7">
                  <c:v>0.74825535397902965</c:v>
                </c:pt>
                <c:pt idx="8">
                  <c:v>1.0830609176743646</c:v>
                </c:pt>
                <c:pt idx="9">
                  <c:v>0.67582709288497411</c:v>
                </c:pt>
                <c:pt idx="10">
                  <c:v>0.74656287812624156</c:v>
                </c:pt>
                <c:pt idx="11">
                  <c:v>0.66696098323499065</c:v>
                </c:pt>
                <c:pt idx="12">
                  <c:v>0.55789637528225633</c:v>
                </c:pt>
                <c:pt idx="13">
                  <c:v>0.56225188996250997</c:v>
                </c:pt>
                <c:pt idx="14">
                  <c:v>0.40901100399491552</c:v>
                </c:pt>
                <c:pt idx="15">
                  <c:v>0.48846197145628883</c:v>
                </c:pt>
                <c:pt idx="16">
                  <c:v>0.5107940771286219</c:v>
                </c:pt>
                <c:pt idx="17">
                  <c:v>0.4021285504683797</c:v>
                </c:pt>
                <c:pt idx="18">
                  <c:v>0.47193478641595948</c:v>
                </c:pt>
                <c:pt idx="19">
                  <c:v>0.34036877167045509</c:v>
                </c:pt>
                <c:pt idx="20">
                  <c:v>0.60839596163655263</c:v>
                </c:pt>
                <c:pt idx="21">
                  <c:v>0.3395416256181179</c:v>
                </c:pt>
                <c:pt idx="22">
                  <c:v>0.34011807703120756</c:v>
                </c:pt>
              </c:numCache>
            </c:numRef>
          </c:val>
        </c:ser>
        <c:marker val="1"/>
        <c:axId val="111874432"/>
        <c:axId val="109173376"/>
      </c:lineChart>
      <c:catAx>
        <c:axId val="109165952"/>
        <c:scaling>
          <c:orientation val="minMax"/>
        </c:scaling>
        <c:axPos val="b"/>
        <c:numFmt formatCode="General" sourceLinked="1"/>
        <c:majorTickMark val="in"/>
        <c:tickLblPos val="nextTo"/>
        <c:spPr>
          <a:ln>
            <a:solidFill>
              <a:sysClr val="windowText" lastClr="000000"/>
            </a:solidFill>
          </a:ln>
        </c:spPr>
        <c:crossAx val="109171840"/>
        <c:crosses val="autoZero"/>
        <c:auto val="1"/>
        <c:lblAlgn val="ctr"/>
        <c:lblOffset val="100"/>
      </c:catAx>
      <c:valAx>
        <c:axId val="109171840"/>
        <c:scaling>
          <c:orientation val="minMax"/>
        </c:scaling>
        <c:axPos val="l"/>
        <c:majorGridlines>
          <c:spPr>
            <a:ln>
              <a:solidFill>
                <a:schemeClr val="bg1"/>
              </a:solidFill>
            </a:ln>
          </c:spPr>
        </c:majorGridlines>
        <c:numFmt formatCode="General" sourceLinked="1"/>
        <c:majorTickMark val="in"/>
        <c:tickLblPos val="nextTo"/>
        <c:spPr>
          <a:ln>
            <a:solidFill>
              <a:schemeClr val="tx1"/>
            </a:solidFill>
          </a:ln>
        </c:spPr>
        <c:crossAx val="109165952"/>
        <c:crosses val="autoZero"/>
        <c:crossBetween val="between"/>
      </c:valAx>
      <c:valAx>
        <c:axId val="109173376"/>
        <c:scaling>
          <c:orientation val="minMax"/>
        </c:scaling>
        <c:axPos val="r"/>
        <c:numFmt formatCode="General" sourceLinked="1"/>
        <c:tickLblPos val="nextTo"/>
        <c:crossAx val="111874432"/>
        <c:crosses val="max"/>
        <c:crossBetween val="between"/>
      </c:valAx>
      <c:catAx>
        <c:axId val="111874432"/>
        <c:scaling>
          <c:orientation val="minMax"/>
        </c:scaling>
        <c:delete val="1"/>
        <c:axPos val="b"/>
        <c:numFmt formatCode="General" sourceLinked="1"/>
        <c:tickLblPos val="none"/>
        <c:crossAx val="109173376"/>
        <c:crosses val="autoZero"/>
        <c:auto val="1"/>
        <c:lblAlgn val="ctr"/>
        <c:lblOffset val="100"/>
      </c:catAx>
    </c:plotArea>
    <c:legend>
      <c:legendPos val="t"/>
      <c:layout/>
      <c:overlay val="1"/>
    </c:legend>
    <c:plotVisOnly val="1"/>
    <c:dispBlanksAs val="gap"/>
  </c:chart>
  <c:spPr>
    <a:solidFill>
      <a:srgbClr val="4AB1E4">
        <a:lumMod val="20000"/>
        <a:lumOff val="80000"/>
      </a:srgbClr>
    </a:solidFill>
    <a:ln>
      <a:noFill/>
    </a:ln>
  </c:spPr>
  <c:externalData r:id="rId2"/>
  <c:userShapes r:id="rId3"/>
</c:chartSpace>
</file>

<file path=ppt/charts/chart5.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3.9830992110816407E-2"/>
          <c:y val="0.14275772917194537"/>
          <c:w val="0.92126875363791649"/>
          <c:h val="0.73677257344266689"/>
        </c:manualLayout>
      </c:layout>
      <c:lineChart>
        <c:grouping val="standard"/>
        <c:ser>
          <c:idx val="0"/>
          <c:order val="0"/>
          <c:tx>
            <c:strRef>
              <c:f>所有试点价格!$B$1</c:f>
              <c:strCache>
                <c:ptCount val="1"/>
                <c:pt idx="0">
                  <c:v>深圳（SZA13)</c:v>
                </c:pt>
              </c:strCache>
            </c:strRef>
          </c:tx>
          <c:spPr>
            <a:ln w="28575" cap="rnd">
              <a:solidFill>
                <a:schemeClr val="accent1"/>
              </a:solidFill>
              <a:round/>
            </a:ln>
            <a:effectLst/>
          </c:spPr>
          <c:marker>
            <c:symbol val="none"/>
          </c:marker>
          <c:dLbls>
            <c:dLbl>
              <c:idx val="0"/>
              <c:layout>
                <c:manualLayout>
                  <c:x val="-2.5695334265794359E-2"/>
                  <c:y val="1.7294625751788535E-2"/>
                </c:manualLayout>
              </c:layout>
              <c:showVal val="1"/>
              <c:extLst>
                <c:ext xmlns:c15="http://schemas.microsoft.com/office/drawing/2012/chart" uri="{CE6537A1-D6FC-4f65-9D91-7224C49458BB}"/>
              </c:extLst>
            </c:dLbl>
            <c:dLbl>
              <c:idx val="39"/>
              <c:layout/>
              <c:dLblPos val="t"/>
              <c:showVal val="1"/>
              <c:extLst>
                <c:ext xmlns:c15="http://schemas.microsoft.com/office/drawing/2012/chart" uri="{CE6537A1-D6FC-4f65-9D91-7224C49458BB}"/>
              </c:extLst>
            </c:dLbl>
            <c:dLbl>
              <c:idx val="241"/>
              <c:layout>
                <c:manualLayout>
                  <c:x val="-1.5963076273340488E-3"/>
                  <c:y val="-1.8725960627035323E-2"/>
                </c:manualLayout>
              </c:layout>
              <c:dLblPos val="r"/>
              <c:showVal val="1"/>
              <c:extLst>
                <c:ext xmlns:c15="http://schemas.microsoft.com/office/drawing/2012/chart" uri="{CE6537A1-D6FC-4f65-9D91-7224C49458BB}"/>
              </c:extLst>
            </c:dLbl>
            <c:delete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所有试点价格!$B$2:$B$243</c:f>
              <c:numCache>
                <c:formatCode>0.00_);[Red]\(0.00\)</c:formatCode>
                <c:ptCount val="242"/>
                <c:pt idx="0">
                  <c:v>29.47366426676771</c:v>
                </c:pt>
                <c:pt idx="1">
                  <c:v>37.571428571428548</c:v>
                </c:pt>
                <c:pt idx="2">
                  <c:v>40</c:v>
                </c:pt>
                <c:pt idx="3">
                  <c:v>40</c:v>
                </c:pt>
                <c:pt idx="4">
                  <c:v>41.666666666666636</c:v>
                </c:pt>
                <c:pt idx="5">
                  <c:v>41.5</c:v>
                </c:pt>
                <c:pt idx="6">
                  <c:v>43</c:v>
                </c:pt>
                <c:pt idx="7">
                  <c:v>43</c:v>
                </c:pt>
                <c:pt idx="8">
                  <c:v>45</c:v>
                </c:pt>
                <c:pt idx="9">
                  <c:v>47.5</c:v>
                </c:pt>
                <c:pt idx="10">
                  <c:v>49.333333333333336</c:v>
                </c:pt>
                <c:pt idx="11">
                  <c:v>53.6</c:v>
                </c:pt>
                <c:pt idx="12">
                  <c:v>62.625000000000014</c:v>
                </c:pt>
                <c:pt idx="13">
                  <c:v>70</c:v>
                </c:pt>
                <c:pt idx="14">
                  <c:v>76.3333333333333</c:v>
                </c:pt>
                <c:pt idx="15">
                  <c:v>84.5</c:v>
                </c:pt>
                <c:pt idx="16">
                  <c:v>92.95</c:v>
                </c:pt>
                <c:pt idx="17">
                  <c:v>90.434782608695656</c:v>
                </c:pt>
                <c:pt idx="18">
                  <c:v>87.72527472527473</c:v>
                </c:pt>
                <c:pt idx="19">
                  <c:v>85</c:v>
                </c:pt>
                <c:pt idx="20">
                  <c:v>81.611111111111114</c:v>
                </c:pt>
                <c:pt idx="21">
                  <c:v>79.203518827541146</c:v>
                </c:pt>
                <c:pt idx="22">
                  <c:v>75.826666666666668</c:v>
                </c:pt>
                <c:pt idx="23">
                  <c:v>74.857142857142833</c:v>
                </c:pt>
                <c:pt idx="24">
                  <c:v>69.554347826086882</c:v>
                </c:pt>
                <c:pt idx="25">
                  <c:v>72</c:v>
                </c:pt>
                <c:pt idx="26">
                  <c:v>66</c:v>
                </c:pt>
                <c:pt idx="27">
                  <c:v>68.825396825396766</c:v>
                </c:pt>
                <c:pt idx="28">
                  <c:v>64.847840531561459</c:v>
                </c:pt>
                <c:pt idx="29">
                  <c:v>71.358805970149248</c:v>
                </c:pt>
                <c:pt idx="30">
                  <c:v>64.16</c:v>
                </c:pt>
                <c:pt idx="31">
                  <c:v>66.004565434565436</c:v>
                </c:pt>
                <c:pt idx="32">
                  <c:v>77.465000000000003</c:v>
                </c:pt>
                <c:pt idx="33">
                  <c:v>75.06847682119205</c:v>
                </c:pt>
                <c:pt idx="34">
                  <c:v>80.247747747747766</c:v>
                </c:pt>
                <c:pt idx="35">
                  <c:v>80.608490566037702</c:v>
                </c:pt>
                <c:pt idx="36">
                  <c:v>99.8</c:v>
                </c:pt>
                <c:pt idx="37">
                  <c:v>90.092042755344409</c:v>
                </c:pt>
                <c:pt idx="38">
                  <c:v>119</c:v>
                </c:pt>
                <c:pt idx="39">
                  <c:v>122.96666666666668</c:v>
                </c:pt>
                <c:pt idx="40">
                  <c:v>121.47928571428571</c:v>
                </c:pt>
                <c:pt idx="41">
                  <c:v>106.16500000000001</c:v>
                </c:pt>
                <c:pt idx="42">
                  <c:v>95.669999999999987</c:v>
                </c:pt>
                <c:pt idx="43">
                  <c:v>86.5</c:v>
                </c:pt>
                <c:pt idx="44">
                  <c:v>80</c:v>
                </c:pt>
                <c:pt idx="45">
                  <c:v>80</c:v>
                </c:pt>
                <c:pt idx="46">
                  <c:v>80</c:v>
                </c:pt>
                <c:pt idx="47">
                  <c:v>75.838881491344878</c:v>
                </c:pt>
                <c:pt idx="48">
                  <c:v>80</c:v>
                </c:pt>
                <c:pt idx="49">
                  <c:v>76.532338308457653</c:v>
                </c:pt>
                <c:pt idx="50">
                  <c:v>80</c:v>
                </c:pt>
                <c:pt idx="51">
                  <c:v>80</c:v>
                </c:pt>
                <c:pt idx="52">
                  <c:v>80</c:v>
                </c:pt>
                <c:pt idx="53">
                  <c:v>79.3333333333333</c:v>
                </c:pt>
                <c:pt idx="54">
                  <c:v>73.3333333333333</c:v>
                </c:pt>
                <c:pt idx="55">
                  <c:v>80</c:v>
                </c:pt>
                <c:pt idx="56">
                  <c:v>75</c:v>
                </c:pt>
                <c:pt idx="57">
                  <c:v>79</c:v>
                </c:pt>
                <c:pt idx="58">
                  <c:v>75.2</c:v>
                </c:pt>
                <c:pt idx="59">
                  <c:v>74.982352941176472</c:v>
                </c:pt>
                <c:pt idx="60">
                  <c:v>74.69</c:v>
                </c:pt>
                <c:pt idx="61">
                  <c:v>73.910000000000025</c:v>
                </c:pt>
                <c:pt idx="62">
                  <c:v>60.07</c:v>
                </c:pt>
                <c:pt idx="63">
                  <c:v>59.690000000000012</c:v>
                </c:pt>
                <c:pt idx="64">
                  <c:v>65.8</c:v>
                </c:pt>
                <c:pt idx="65">
                  <c:v>66.83</c:v>
                </c:pt>
                <c:pt idx="66">
                  <c:v>79.81</c:v>
                </c:pt>
                <c:pt idx="67">
                  <c:v>79.59</c:v>
                </c:pt>
                <c:pt idx="68">
                  <c:v>79.63</c:v>
                </c:pt>
                <c:pt idx="69">
                  <c:v>78.489999999999995</c:v>
                </c:pt>
                <c:pt idx="70">
                  <c:v>79.989999999999995</c:v>
                </c:pt>
                <c:pt idx="71">
                  <c:v>78.38</c:v>
                </c:pt>
                <c:pt idx="72">
                  <c:v>78.34</c:v>
                </c:pt>
                <c:pt idx="73">
                  <c:v>78.14</c:v>
                </c:pt>
                <c:pt idx="74">
                  <c:v>76.66</c:v>
                </c:pt>
                <c:pt idx="75">
                  <c:v>79.14</c:v>
                </c:pt>
                <c:pt idx="76">
                  <c:v>75.940000000000026</c:v>
                </c:pt>
                <c:pt idx="77">
                  <c:v>77.940000000000026</c:v>
                </c:pt>
                <c:pt idx="78">
                  <c:v>74.86999999999999</c:v>
                </c:pt>
                <c:pt idx="79">
                  <c:v>75</c:v>
                </c:pt>
                <c:pt idx="80">
                  <c:v>70.81</c:v>
                </c:pt>
                <c:pt idx="81">
                  <c:v>73.52</c:v>
                </c:pt>
                <c:pt idx="82">
                  <c:v>71.440000000000026</c:v>
                </c:pt>
                <c:pt idx="83">
                  <c:v>68.75</c:v>
                </c:pt>
                <c:pt idx="84">
                  <c:v>71.430000000000007</c:v>
                </c:pt>
                <c:pt idx="85">
                  <c:v>68.63</c:v>
                </c:pt>
                <c:pt idx="86">
                  <c:v>67.790000000000006</c:v>
                </c:pt>
                <c:pt idx="87">
                  <c:v>65.63</c:v>
                </c:pt>
                <c:pt idx="88">
                  <c:v>61.5</c:v>
                </c:pt>
                <c:pt idx="89">
                  <c:v>66</c:v>
                </c:pt>
                <c:pt idx="90">
                  <c:v>68.16</c:v>
                </c:pt>
                <c:pt idx="91">
                  <c:v>69.83</c:v>
                </c:pt>
                <c:pt idx="92">
                  <c:v>71.959999999999994</c:v>
                </c:pt>
                <c:pt idx="93">
                  <c:v>72.97</c:v>
                </c:pt>
                <c:pt idx="94">
                  <c:v>74.59</c:v>
                </c:pt>
                <c:pt idx="95">
                  <c:v>74.31</c:v>
                </c:pt>
                <c:pt idx="96">
                  <c:v>76.88</c:v>
                </c:pt>
                <c:pt idx="97">
                  <c:v>71.010000000000005</c:v>
                </c:pt>
                <c:pt idx="98">
                  <c:v>70.069999999999993</c:v>
                </c:pt>
                <c:pt idx="99">
                  <c:v>70.16</c:v>
                </c:pt>
                <c:pt idx="100">
                  <c:v>70.739999999999995</c:v>
                </c:pt>
                <c:pt idx="101">
                  <c:v>70.61</c:v>
                </c:pt>
                <c:pt idx="102">
                  <c:v>70.06</c:v>
                </c:pt>
                <c:pt idx="103">
                  <c:v>69.97</c:v>
                </c:pt>
                <c:pt idx="104">
                  <c:v>69</c:v>
                </c:pt>
                <c:pt idx="105">
                  <c:v>71.36</c:v>
                </c:pt>
                <c:pt idx="106">
                  <c:v>70.11</c:v>
                </c:pt>
                <c:pt idx="107">
                  <c:v>71.09</c:v>
                </c:pt>
                <c:pt idx="108">
                  <c:v>68.179999999999978</c:v>
                </c:pt>
                <c:pt idx="109">
                  <c:v>68.790000000000006</c:v>
                </c:pt>
                <c:pt idx="112">
                  <c:v>72.02</c:v>
                </c:pt>
                <c:pt idx="113">
                  <c:v>71.739999999999995</c:v>
                </c:pt>
                <c:pt idx="114">
                  <c:v>70.58</c:v>
                </c:pt>
                <c:pt idx="115">
                  <c:v>72</c:v>
                </c:pt>
                <c:pt idx="116">
                  <c:v>74.3</c:v>
                </c:pt>
                <c:pt idx="117">
                  <c:v>74.63</c:v>
                </c:pt>
                <c:pt idx="118">
                  <c:v>76.98</c:v>
                </c:pt>
                <c:pt idx="119">
                  <c:v>75.430000000000007</c:v>
                </c:pt>
                <c:pt idx="120">
                  <c:v>77.84</c:v>
                </c:pt>
                <c:pt idx="121">
                  <c:v>85</c:v>
                </c:pt>
                <c:pt idx="122">
                  <c:v>84.02</c:v>
                </c:pt>
                <c:pt idx="123">
                  <c:v>79.900000000000006</c:v>
                </c:pt>
                <c:pt idx="124">
                  <c:v>80</c:v>
                </c:pt>
                <c:pt idx="125">
                  <c:v>80.14</c:v>
                </c:pt>
                <c:pt idx="126">
                  <c:v>81.09</c:v>
                </c:pt>
                <c:pt idx="127">
                  <c:v>81.459999999999994</c:v>
                </c:pt>
                <c:pt idx="128">
                  <c:v>85.3</c:v>
                </c:pt>
                <c:pt idx="129">
                  <c:v>82.5</c:v>
                </c:pt>
                <c:pt idx="130">
                  <c:v>85.09</c:v>
                </c:pt>
                <c:pt idx="131">
                  <c:v>85.77</c:v>
                </c:pt>
                <c:pt idx="132">
                  <c:v>85.1</c:v>
                </c:pt>
                <c:pt idx="133">
                  <c:v>88.45</c:v>
                </c:pt>
                <c:pt idx="134">
                  <c:v>85.36</c:v>
                </c:pt>
                <c:pt idx="135">
                  <c:v>83.19</c:v>
                </c:pt>
                <c:pt idx="136">
                  <c:v>81.42</c:v>
                </c:pt>
                <c:pt idx="137">
                  <c:v>81.06</c:v>
                </c:pt>
                <c:pt idx="138">
                  <c:v>81</c:v>
                </c:pt>
                <c:pt idx="139">
                  <c:v>80.97</c:v>
                </c:pt>
                <c:pt idx="140">
                  <c:v>80.28</c:v>
                </c:pt>
                <c:pt idx="141">
                  <c:v>79.290000000000006</c:v>
                </c:pt>
                <c:pt idx="142">
                  <c:v>80.649999999999991</c:v>
                </c:pt>
                <c:pt idx="143">
                  <c:v>80</c:v>
                </c:pt>
                <c:pt idx="144">
                  <c:v>80</c:v>
                </c:pt>
                <c:pt idx="145">
                  <c:v>80</c:v>
                </c:pt>
                <c:pt idx="146">
                  <c:v>82</c:v>
                </c:pt>
                <c:pt idx="147">
                  <c:v>81</c:v>
                </c:pt>
                <c:pt idx="148">
                  <c:v>79.900000000000006</c:v>
                </c:pt>
                <c:pt idx="149">
                  <c:v>79.97</c:v>
                </c:pt>
                <c:pt idx="150">
                  <c:v>80.69</c:v>
                </c:pt>
                <c:pt idx="151">
                  <c:v>80</c:v>
                </c:pt>
                <c:pt idx="152">
                  <c:v>80.687707641196013</c:v>
                </c:pt>
                <c:pt idx="153">
                  <c:v>80</c:v>
                </c:pt>
                <c:pt idx="154">
                  <c:v>80</c:v>
                </c:pt>
                <c:pt idx="155">
                  <c:v>81.19291338582677</c:v>
                </c:pt>
                <c:pt idx="156">
                  <c:v>82.910000000000025</c:v>
                </c:pt>
                <c:pt idx="157">
                  <c:v>84.11999999999999</c:v>
                </c:pt>
                <c:pt idx="158">
                  <c:v>84</c:v>
                </c:pt>
                <c:pt idx="159">
                  <c:v>83.56</c:v>
                </c:pt>
                <c:pt idx="160">
                  <c:v>84</c:v>
                </c:pt>
                <c:pt idx="161">
                  <c:v>84.465997490589686</c:v>
                </c:pt>
                <c:pt idx="162">
                  <c:v>83.985714285714295</c:v>
                </c:pt>
                <c:pt idx="163">
                  <c:v>83.769288956127085</c:v>
                </c:pt>
                <c:pt idx="164">
                  <c:v>84.721086956521688</c:v>
                </c:pt>
                <c:pt idx="165">
                  <c:v>82.503384094754608</c:v>
                </c:pt>
                <c:pt idx="166">
                  <c:v>77.78</c:v>
                </c:pt>
                <c:pt idx="167">
                  <c:v>71.69</c:v>
                </c:pt>
                <c:pt idx="168">
                  <c:v>68.930000000000007</c:v>
                </c:pt>
                <c:pt idx="170" formatCode="General">
                  <c:v>66.760000000000005</c:v>
                </c:pt>
                <c:pt idx="171" formatCode="General">
                  <c:v>70.040000000000006</c:v>
                </c:pt>
                <c:pt idx="172" formatCode="General">
                  <c:v>71.440000000000026</c:v>
                </c:pt>
                <c:pt idx="173" formatCode="General">
                  <c:v>74.239999999999995</c:v>
                </c:pt>
                <c:pt idx="174" formatCode="General">
                  <c:v>71.56</c:v>
                </c:pt>
                <c:pt idx="175" formatCode="General">
                  <c:v>77.569999999999993</c:v>
                </c:pt>
                <c:pt idx="176" formatCode="General">
                  <c:v>77.34</c:v>
                </c:pt>
                <c:pt idx="177" formatCode="General">
                  <c:v>73.540000000000006</c:v>
                </c:pt>
                <c:pt idx="178" formatCode="General">
                  <c:v>74.669999999999987</c:v>
                </c:pt>
                <c:pt idx="179" formatCode="General">
                  <c:v>77.89</c:v>
                </c:pt>
                <c:pt idx="180" formatCode="General">
                  <c:v>75.27</c:v>
                </c:pt>
                <c:pt idx="181" formatCode="General">
                  <c:v>71.430000000000007</c:v>
                </c:pt>
                <c:pt idx="182" formatCode="General">
                  <c:v>66.900000000000006</c:v>
                </c:pt>
                <c:pt idx="183" formatCode="General">
                  <c:v>68.569999999999993</c:v>
                </c:pt>
                <c:pt idx="184" formatCode="General">
                  <c:v>73.239999999999995</c:v>
                </c:pt>
                <c:pt idx="185">
                  <c:v>73.78</c:v>
                </c:pt>
                <c:pt idx="186">
                  <c:v>73.599999999999994</c:v>
                </c:pt>
                <c:pt idx="187">
                  <c:v>73.400000000000006</c:v>
                </c:pt>
                <c:pt idx="188">
                  <c:v>72.36999999999999</c:v>
                </c:pt>
                <c:pt idx="189">
                  <c:v>69.61999999999999</c:v>
                </c:pt>
                <c:pt idx="190" formatCode="General">
                  <c:v>69.83</c:v>
                </c:pt>
                <c:pt idx="191" formatCode="General">
                  <c:v>68.39</c:v>
                </c:pt>
                <c:pt idx="192" formatCode="General">
                  <c:v>68.56</c:v>
                </c:pt>
                <c:pt idx="193" formatCode="General">
                  <c:v>68.11</c:v>
                </c:pt>
                <c:pt idx="194" formatCode="General">
                  <c:v>70.09</c:v>
                </c:pt>
                <c:pt idx="195" formatCode="General">
                  <c:v>69.400000000000006</c:v>
                </c:pt>
                <c:pt idx="196" formatCode="General">
                  <c:v>70.11</c:v>
                </c:pt>
                <c:pt idx="197" formatCode="General">
                  <c:v>70.75</c:v>
                </c:pt>
                <c:pt idx="198" formatCode="General">
                  <c:v>70.31</c:v>
                </c:pt>
                <c:pt idx="199" formatCode="General">
                  <c:v>70.48</c:v>
                </c:pt>
                <c:pt idx="200" formatCode="General">
                  <c:v>71.16</c:v>
                </c:pt>
                <c:pt idx="201" formatCode="General">
                  <c:v>68.89</c:v>
                </c:pt>
                <c:pt idx="202" formatCode="General">
                  <c:v>71.290000000000006</c:v>
                </c:pt>
                <c:pt idx="203" formatCode="General">
                  <c:v>73.069999999999993</c:v>
                </c:pt>
                <c:pt idx="204" formatCode="0.00_ ">
                  <c:v>76.499672196882358</c:v>
                </c:pt>
                <c:pt idx="205" formatCode="0.00_ ">
                  <c:v>76.790000000000006</c:v>
                </c:pt>
                <c:pt idx="206" formatCode="0.00_ ">
                  <c:v>74.53</c:v>
                </c:pt>
                <c:pt idx="207" formatCode="0.00_ ">
                  <c:v>73.766127338591318</c:v>
                </c:pt>
                <c:pt idx="208" formatCode="0.00_ ">
                  <c:v>69.98</c:v>
                </c:pt>
                <c:pt idx="209" formatCode="0.00_ ">
                  <c:v>67.138268961541613</c:v>
                </c:pt>
                <c:pt idx="210" formatCode="0.00_ ">
                  <c:v>63.44</c:v>
                </c:pt>
                <c:pt idx="211" formatCode="General">
                  <c:v>63.11</c:v>
                </c:pt>
                <c:pt idx="212" formatCode="General">
                  <c:v>62.08</c:v>
                </c:pt>
                <c:pt idx="213" formatCode="General">
                  <c:v>66.06</c:v>
                </c:pt>
                <c:pt idx="214" formatCode="General">
                  <c:v>65</c:v>
                </c:pt>
                <c:pt idx="215" formatCode="General">
                  <c:v>64.97</c:v>
                </c:pt>
                <c:pt idx="217" formatCode="General">
                  <c:v>63</c:v>
                </c:pt>
                <c:pt idx="218" formatCode="General">
                  <c:v>63</c:v>
                </c:pt>
                <c:pt idx="219" formatCode="General">
                  <c:v>62.01</c:v>
                </c:pt>
                <c:pt idx="222" formatCode="General">
                  <c:v>60.730000000000011</c:v>
                </c:pt>
                <c:pt idx="224" formatCode="General">
                  <c:v>60</c:v>
                </c:pt>
                <c:pt idx="225" formatCode="General">
                  <c:v>59.5</c:v>
                </c:pt>
                <c:pt idx="226" formatCode="General">
                  <c:v>58.5</c:v>
                </c:pt>
                <c:pt idx="229" formatCode="General">
                  <c:v>57.620000000000012</c:v>
                </c:pt>
                <c:pt idx="231" formatCode="General">
                  <c:v>56</c:v>
                </c:pt>
                <c:pt idx="232" formatCode="General">
                  <c:v>55</c:v>
                </c:pt>
                <c:pt idx="233" formatCode="General">
                  <c:v>60</c:v>
                </c:pt>
                <c:pt idx="234" formatCode="General">
                  <c:v>56</c:v>
                </c:pt>
                <c:pt idx="235" formatCode="General">
                  <c:v>61.59</c:v>
                </c:pt>
                <c:pt idx="236" formatCode="General">
                  <c:v>56.02</c:v>
                </c:pt>
                <c:pt idx="237" formatCode="General">
                  <c:v>55.58</c:v>
                </c:pt>
                <c:pt idx="238" formatCode="General">
                  <c:v>55.61</c:v>
                </c:pt>
                <c:pt idx="239" formatCode="General">
                  <c:v>55.91</c:v>
                </c:pt>
                <c:pt idx="240" formatCode="General">
                  <c:v>59.1</c:v>
                </c:pt>
                <c:pt idx="241" formatCode="General">
                  <c:v>58.35</c:v>
                </c:pt>
              </c:numCache>
            </c:numRef>
          </c:val>
        </c:ser>
        <c:ser>
          <c:idx val="6"/>
          <c:order val="1"/>
          <c:tx>
            <c:strRef>
              <c:f>所有试点价格!$C$1</c:f>
              <c:strCache>
                <c:ptCount val="1"/>
                <c:pt idx="0">
                  <c:v>深圳（SZA14)</c:v>
                </c:pt>
              </c:strCache>
            </c:strRef>
          </c:tx>
          <c:spPr>
            <a:ln w="28575" cap="rnd">
              <a:solidFill>
                <a:schemeClr val="accent1">
                  <a:lumMod val="60000"/>
                </a:schemeClr>
              </a:solidFill>
              <a:round/>
            </a:ln>
            <a:effectLst/>
          </c:spPr>
          <c:marker>
            <c:symbol val="none"/>
          </c:marker>
          <c:dLbls>
            <c:dLbl>
              <c:idx val="241"/>
              <c:layout>
                <c:manualLayout>
                  <c:x val="-1.5962277530141384E-3"/>
                  <c:y val="-4.0299984022800689E-2"/>
                </c:manualLayout>
              </c:layout>
              <c:showVal val="1"/>
              <c:extLst>
                <c:ext xmlns:c15="http://schemas.microsoft.com/office/drawing/2012/chart" uri="{CE6537A1-D6FC-4f65-9D91-7224C49458BB}"/>
              </c:extLst>
            </c:dLbl>
            <c:delete val="1"/>
            <c:extLst>
              <c:ext xmlns:c15="http://schemas.microsoft.com/office/drawing/2012/chart" uri="{CE6537A1-D6FC-4f65-9D91-7224C49458BB}">
                <c15:showLeaderLines val="0"/>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所有试点价格!$C$2:$C$243</c:f>
              <c:numCache>
                <c:formatCode>General</c:formatCode>
                <c:ptCount val="242"/>
                <c:pt idx="196">
                  <c:v>60</c:v>
                </c:pt>
                <c:pt idx="200">
                  <c:v>54</c:v>
                </c:pt>
                <c:pt idx="201">
                  <c:v>48.6</c:v>
                </c:pt>
                <c:pt idx="239">
                  <c:v>53</c:v>
                </c:pt>
                <c:pt idx="240">
                  <c:v>57.98</c:v>
                </c:pt>
                <c:pt idx="241">
                  <c:v>60.720000000000013</c:v>
                </c:pt>
              </c:numCache>
            </c:numRef>
          </c:val>
        </c:ser>
        <c:ser>
          <c:idx val="1"/>
          <c:order val="2"/>
          <c:tx>
            <c:strRef>
              <c:f>所有试点价格!$D$1</c:f>
              <c:strCache>
                <c:ptCount val="1"/>
                <c:pt idx="0">
                  <c:v>北京(BEA13)</c:v>
                </c:pt>
              </c:strCache>
            </c:strRef>
          </c:tx>
          <c:spPr>
            <a:ln w="28575" cap="rnd">
              <a:solidFill>
                <a:schemeClr val="accent2"/>
              </a:solidFill>
              <a:round/>
            </a:ln>
            <a:effectLst/>
          </c:spPr>
          <c:marker>
            <c:symbol val="none"/>
          </c:marker>
          <c:dPt>
            <c:idx val="240"/>
            <c:marker>
              <c:symbol val="circle"/>
              <c:size val="5"/>
              <c:spPr>
                <a:solidFill>
                  <a:schemeClr val="accent2"/>
                </a:solidFill>
                <a:ln w="9525">
                  <a:solidFill>
                    <a:schemeClr val="accent2"/>
                  </a:solidFill>
                </a:ln>
                <a:effectLst/>
              </c:spPr>
            </c:marker>
          </c:dPt>
          <c:dPt>
            <c:idx val="241"/>
            <c:marker>
              <c:symbol val="circle"/>
              <c:size val="4"/>
              <c:spPr>
                <a:solidFill>
                  <a:schemeClr val="accent2"/>
                </a:solidFill>
                <a:ln w="9525">
                  <a:solidFill>
                    <a:schemeClr val="accent2"/>
                  </a:solidFill>
                </a:ln>
                <a:effectLst/>
              </c:spPr>
            </c:marker>
          </c:dPt>
          <c:dLbls>
            <c:dLbl>
              <c:idx val="0"/>
              <c:layout>
                <c:manualLayout>
                  <c:x val="-3.1949203282466199E-2"/>
                  <c:y val="-1.6734010549391307E-2"/>
                </c:manualLayout>
              </c:layout>
              <c:showVal val="1"/>
              <c:extLst>
                <c:ext xmlns:c15="http://schemas.microsoft.com/office/drawing/2012/chart" uri="{CE6537A1-D6FC-4f65-9D91-7224C49458BB}"/>
              </c:extLst>
            </c:dLbl>
            <c:dLbl>
              <c:idx val="1"/>
              <c:layout>
                <c:manualLayout>
                  <c:x val="-5.1039374667189094E-2"/>
                  <c:y val="-2.4685824291745236E-3"/>
                </c:manualLayout>
              </c:layout>
              <c:showVal val="1"/>
              <c:extLst>
                <c:ext xmlns:c15="http://schemas.microsoft.com/office/drawing/2012/chart" uri="{CE6537A1-D6FC-4f65-9D91-7224C49458BB}"/>
              </c:extLst>
            </c:dLbl>
            <c:dLbl>
              <c:idx val="20"/>
              <c:showVal val="1"/>
              <c:extLst>
                <c:ext xmlns:c15="http://schemas.microsoft.com/office/drawing/2012/chart" uri="{CE6537A1-D6FC-4f65-9D91-7224C49458BB}"/>
              </c:extLst>
            </c:dLbl>
            <c:dLbl>
              <c:idx val="67"/>
              <c:layout>
                <c:manualLayout>
                  <c:x val="-3.6833657018391676E-2"/>
                  <c:y val="7.5364310360391071E-3"/>
                </c:manualLayout>
              </c:layout>
              <c:showVal val="1"/>
              <c:extLst>
                <c:ext xmlns:c15="http://schemas.microsoft.com/office/drawing/2012/chart" uri="{CE6537A1-D6FC-4f65-9D91-7224C49458BB}"/>
              </c:extLst>
            </c:dLbl>
            <c:dLbl>
              <c:idx val="241"/>
              <c:layout>
                <c:manualLayout>
                  <c:x val="-3.1926152546677459E-3"/>
                  <c:y val="2.675137232433619E-3"/>
                </c:manualLayout>
              </c:layout>
              <c:showVal val="1"/>
              <c:extLst>
                <c:ext xmlns:c15="http://schemas.microsoft.com/office/drawing/2012/chart" uri="{CE6537A1-D6FC-4f65-9D91-7224C49458BB}"/>
              </c:extLst>
            </c:dLbl>
            <c:delete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所有试点价格!$D$2:$D$243</c:f>
              <c:numCache>
                <c:formatCode>General</c:formatCode>
                <c:ptCount val="242"/>
                <c:pt idx="67" formatCode="0.00_);[Red]\(0.00\)">
                  <c:v>51.25</c:v>
                </c:pt>
                <c:pt idx="69" formatCode="0.00_);[Red]\(0.00\)">
                  <c:v>55.1</c:v>
                </c:pt>
                <c:pt idx="72" formatCode="0.00_);[Red]\(0.00\)">
                  <c:v>50.2</c:v>
                </c:pt>
                <c:pt idx="73" formatCode="0.00_);[Red]\(0.00\)">
                  <c:v>50</c:v>
                </c:pt>
                <c:pt idx="76" formatCode="0.00_);[Red]\(0.00\)">
                  <c:v>50.5</c:v>
                </c:pt>
                <c:pt idx="80" formatCode="0.00_);[Red]\(0.00\)">
                  <c:v>51</c:v>
                </c:pt>
                <c:pt idx="81" formatCode="0.00_);[Red]\(0.00\)">
                  <c:v>55</c:v>
                </c:pt>
                <c:pt idx="84" formatCode="0.00_);[Red]\(0.00\)">
                  <c:v>50</c:v>
                </c:pt>
                <c:pt idx="90" formatCode="0.00_);[Red]\(0.00\)">
                  <c:v>51.5</c:v>
                </c:pt>
                <c:pt idx="93" formatCode="0.00_);[Red]\(0.00\)">
                  <c:v>50</c:v>
                </c:pt>
                <c:pt idx="94" formatCode="0.00_);[Red]\(0.00\)">
                  <c:v>50.75</c:v>
                </c:pt>
                <c:pt idx="95" formatCode="0.00_);[Red]\(0.00\)">
                  <c:v>50.65</c:v>
                </c:pt>
                <c:pt idx="96" formatCode="0.00_);[Red]\(0.00\)">
                  <c:v>50.8</c:v>
                </c:pt>
                <c:pt idx="97" formatCode="0.00_);[Red]\(0.00\)">
                  <c:v>50</c:v>
                </c:pt>
                <c:pt idx="98" formatCode="0.00_);[Red]\(0.00\)">
                  <c:v>53</c:v>
                </c:pt>
                <c:pt idx="100" formatCode="0.00_);[Red]\(0.00\)">
                  <c:v>50.1</c:v>
                </c:pt>
                <c:pt idx="101" formatCode="0.00_);[Red]\(0.00\)">
                  <c:v>50.1</c:v>
                </c:pt>
                <c:pt idx="102" formatCode="0.00_);[Red]\(0.00\)">
                  <c:v>50.1</c:v>
                </c:pt>
                <c:pt idx="103" formatCode="0.00_);[Red]\(0.00\)">
                  <c:v>50</c:v>
                </c:pt>
                <c:pt idx="104" formatCode="0.00_);[Red]\(0.00\)">
                  <c:v>50.2</c:v>
                </c:pt>
                <c:pt idx="108" formatCode="0.00_);[Red]\(0.00\)">
                  <c:v>50.5</c:v>
                </c:pt>
                <c:pt idx="109" formatCode="0.00_);[Red]\(0.00\)">
                  <c:v>51</c:v>
                </c:pt>
                <c:pt idx="110" formatCode="0.00_);[Red]\(0.00\)">
                  <c:v>50.8</c:v>
                </c:pt>
                <c:pt idx="113" formatCode="0.00_);[Red]\(0.00\)">
                  <c:v>51</c:v>
                </c:pt>
                <c:pt idx="114" formatCode="0.00_);[Red]\(0.00\)">
                  <c:v>51</c:v>
                </c:pt>
                <c:pt idx="115" formatCode="0.00_);[Red]\(0.00\)">
                  <c:v>51.8</c:v>
                </c:pt>
                <c:pt idx="116" formatCode="0.00_);[Red]\(0.00\)">
                  <c:v>51.1</c:v>
                </c:pt>
                <c:pt idx="117" formatCode="0.00_);[Red]\(0.00\)">
                  <c:v>51.5</c:v>
                </c:pt>
                <c:pt idx="118" formatCode="0.00_);[Red]\(0.00\)">
                  <c:v>51.4</c:v>
                </c:pt>
                <c:pt idx="119" formatCode="0.00_);[Red]\(0.00\)">
                  <c:v>51.7</c:v>
                </c:pt>
                <c:pt idx="120" formatCode="0.00_);[Red]\(0.00\)">
                  <c:v>51.75</c:v>
                </c:pt>
                <c:pt idx="121" formatCode="0.00_);[Red]\(0.00\)">
                  <c:v>51.81</c:v>
                </c:pt>
                <c:pt idx="122" formatCode="0.00_);[Red]\(0.00\)">
                  <c:v>52.14</c:v>
                </c:pt>
                <c:pt idx="123" formatCode="0.00_);[Red]\(0.00\)">
                  <c:v>52.04</c:v>
                </c:pt>
                <c:pt idx="124" formatCode="0.00_);[Red]\(0.00\)">
                  <c:v>52.41</c:v>
                </c:pt>
                <c:pt idx="125" formatCode="0.00_);[Red]\(0.00\)">
                  <c:v>51.78</c:v>
                </c:pt>
                <c:pt idx="126" formatCode="0.00_);[Red]\(0.00\)">
                  <c:v>52.82</c:v>
                </c:pt>
                <c:pt idx="127" formatCode="0.00_);[Red]\(0.00\)">
                  <c:v>52.56</c:v>
                </c:pt>
                <c:pt idx="128" formatCode="0.00_);[Red]\(0.00\)">
                  <c:v>52.63</c:v>
                </c:pt>
                <c:pt idx="129" formatCode="0.00_);[Red]\(0.00\)">
                  <c:v>53.07</c:v>
                </c:pt>
                <c:pt idx="130" formatCode="0.00_);[Red]\(0.00\)">
                  <c:v>55.2</c:v>
                </c:pt>
                <c:pt idx="131" formatCode="0.00_);[Red]\(0.00\)">
                  <c:v>55.18</c:v>
                </c:pt>
                <c:pt idx="132" formatCode="0.00_);[Red]\(0.00\)">
                  <c:v>54.160000000000011</c:v>
                </c:pt>
                <c:pt idx="133" formatCode="0.00_);[Red]\(0.00\)">
                  <c:v>54.56</c:v>
                </c:pt>
                <c:pt idx="134" formatCode="0.00_);[Red]\(0.00\)">
                  <c:v>55.96</c:v>
                </c:pt>
                <c:pt idx="135" formatCode="0.00_);[Red]\(0.00\)">
                  <c:v>55.760000000000012</c:v>
                </c:pt>
                <c:pt idx="136" formatCode="0.00_);[Red]\(0.00\)">
                  <c:v>54</c:v>
                </c:pt>
                <c:pt idx="137" formatCode="0.00_);[Red]\(0.00\)">
                  <c:v>56.17</c:v>
                </c:pt>
                <c:pt idx="138" formatCode="0.00_);[Red]\(0.00\)">
                  <c:v>56.48</c:v>
                </c:pt>
                <c:pt idx="139" formatCode="0.00_);[Red]\(0.00\)">
                  <c:v>56.31</c:v>
                </c:pt>
                <c:pt idx="140" formatCode="0.00_);[Red]\(0.00\)">
                  <c:v>56.39</c:v>
                </c:pt>
                <c:pt idx="141" formatCode="0.00_);[Red]\(0.00\)">
                  <c:v>54.97</c:v>
                </c:pt>
                <c:pt idx="143" formatCode="0.00_);[Red]\(0.00\)">
                  <c:v>56.95</c:v>
                </c:pt>
                <c:pt idx="144" formatCode="0.00_);[Red]\(0.00\)">
                  <c:v>56.51</c:v>
                </c:pt>
                <c:pt idx="145" formatCode="0.00_);[Red]\(0.00\)">
                  <c:v>56.85</c:v>
                </c:pt>
                <c:pt idx="146" formatCode="0.00_);[Red]\(0.00\)">
                  <c:v>56.86</c:v>
                </c:pt>
                <c:pt idx="147" formatCode="0.00_);[Red]\(0.00\)">
                  <c:v>54.85</c:v>
                </c:pt>
                <c:pt idx="148" formatCode="0.00_);[Red]\(0.00\)">
                  <c:v>52.38</c:v>
                </c:pt>
                <c:pt idx="149" formatCode="0.00_);[Red]\(0.00\)">
                  <c:v>57</c:v>
                </c:pt>
                <c:pt idx="150" formatCode="0.00_);[Red]\(0.00\)">
                  <c:v>53.39</c:v>
                </c:pt>
                <c:pt idx="151" formatCode="0.00_);[Red]\(0.00\)">
                  <c:v>57.18</c:v>
                </c:pt>
                <c:pt idx="152" formatCode="0.00_);[Red]\(0.00\)">
                  <c:v>57.02</c:v>
                </c:pt>
                <c:pt idx="153" formatCode="0.00_);[Red]\(0.00\)">
                  <c:v>53.15</c:v>
                </c:pt>
                <c:pt idx="154" formatCode="0.00_);[Red]\(0.00\)">
                  <c:v>57</c:v>
                </c:pt>
                <c:pt idx="155" formatCode="0.00_);[Red]\(0.00\)">
                  <c:v>57.260000000000012</c:v>
                </c:pt>
                <c:pt idx="156" formatCode="0.00_);[Red]\(0.00\)">
                  <c:v>57.290000000000013</c:v>
                </c:pt>
                <c:pt idx="157" formatCode="0.00_);[Red]\(0.00\)">
                  <c:v>57</c:v>
                </c:pt>
                <c:pt idx="158" formatCode="0.00_);[Red]\(0.00\)">
                  <c:v>53.51</c:v>
                </c:pt>
                <c:pt idx="159" formatCode="0.00_);[Red]\(0.00\)">
                  <c:v>55.38</c:v>
                </c:pt>
                <c:pt idx="160" formatCode="0.00_);[Red]\(0.00\)">
                  <c:v>52</c:v>
                </c:pt>
                <c:pt idx="161" formatCode="0.00_);[Red]\(0.00\)">
                  <c:v>53</c:v>
                </c:pt>
                <c:pt idx="162" formatCode="0.00_);[Red]\(0.00\)">
                  <c:v>54</c:v>
                </c:pt>
                <c:pt idx="163" formatCode="0.00_);[Red]\(0.00\)">
                  <c:v>53.5</c:v>
                </c:pt>
                <c:pt idx="164" formatCode="0.00_);[Red]\(0.00\)">
                  <c:v>54</c:v>
                </c:pt>
                <c:pt idx="165" formatCode="0.00_);[Red]\(0.00\)">
                  <c:v>53.64</c:v>
                </c:pt>
                <c:pt idx="166" formatCode="0.00_);[Red]\(0.00\)">
                  <c:v>53</c:v>
                </c:pt>
                <c:pt idx="167" formatCode="0.00_);[Red]\(0.00\)">
                  <c:v>53.48</c:v>
                </c:pt>
                <c:pt idx="168" formatCode="0.00_);[Red]\(0.00\)">
                  <c:v>53.15</c:v>
                </c:pt>
                <c:pt idx="170">
                  <c:v>53.32</c:v>
                </c:pt>
                <c:pt idx="171">
                  <c:v>52.83</c:v>
                </c:pt>
                <c:pt idx="172">
                  <c:v>52.56</c:v>
                </c:pt>
                <c:pt idx="173">
                  <c:v>53.03</c:v>
                </c:pt>
                <c:pt idx="174">
                  <c:v>53.17</c:v>
                </c:pt>
                <c:pt idx="175">
                  <c:v>53.5</c:v>
                </c:pt>
                <c:pt idx="176">
                  <c:v>53.5</c:v>
                </c:pt>
                <c:pt idx="177">
                  <c:v>52.6</c:v>
                </c:pt>
                <c:pt idx="178">
                  <c:v>53.5</c:v>
                </c:pt>
                <c:pt idx="179">
                  <c:v>52.790000000000013</c:v>
                </c:pt>
                <c:pt idx="180">
                  <c:v>53.34</c:v>
                </c:pt>
                <c:pt idx="181">
                  <c:v>53.36</c:v>
                </c:pt>
                <c:pt idx="182">
                  <c:v>53.36</c:v>
                </c:pt>
                <c:pt idx="183">
                  <c:v>53.5</c:v>
                </c:pt>
                <c:pt idx="184">
                  <c:v>53.5</c:v>
                </c:pt>
                <c:pt idx="185" formatCode="0.00_);[Red]\(0.00\)">
                  <c:v>52.99</c:v>
                </c:pt>
                <c:pt idx="186" formatCode="0.00_);[Red]\(0.00\)">
                  <c:v>52</c:v>
                </c:pt>
                <c:pt idx="187" formatCode="0.00_);[Red]\(0.00\)">
                  <c:v>53.260000000000012</c:v>
                </c:pt>
                <c:pt idx="188" formatCode="0.00_);[Red]\(0.00\)">
                  <c:v>53.1</c:v>
                </c:pt>
                <c:pt idx="189" formatCode="0.00_);[Red]\(0.00\)">
                  <c:v>53</c:v>
                </c:pt>
                <c:pt idx="190">
                  <c:v>53.47</c:v>
                </c:pt>
                <c:pt idx="191">
                  <c:v>53.8</c:v>
                </c:pt>
                <c:pt idx="192">
                  <c:v>53.3</c:v>
                </c:pt>
                <c:pt idx="193">
                  <c:v>53.32</c:v>
                </c:pt>
                <c:pt idx="194">
                  <c:v>53.45</c:v>
                </c:pt>
                <c:pt idx="195">
                  <c:v>53.7</c:v>
                </c:pt>
                <c:pt idx="196">
                  <c:v>53.47</c:v>
                </c:pt>
                <c:pt idx="197">
                  <c:v>53.5</c:v>
                </c:pt>
                <c:pt idx="198">
                  <c:v>53.33</c:v>
                </c:pt>
                <c:pt idx="199">
                  <c:v>53.36</c:v>
                </c:pt>
                <c:pt idx="200">
                  <c:v>53.36</c:v>
                </c:pt>
                <c:pt idx="201">
                  <c:v>53.5</c:v>
                </c:pt>
                <c:pt idx="202">
                  <c:v>53.46</c:v>
                </c:pt>
                <c:pt idx="203">
                  <c:v>53.4</c:v>
                </c:pt>
                <c:pt idx="204" formatCode="0.00">
                  <c:v>53.515420583507854</c:v>
                </c:pt>
                <c:pt idx="205" formatCode="0.00">
                  <c:v>53.538765950573413</c:v>
                </c:pt>
                <c:pt idx="206" formatCode="0.00">
                  <c:v>54.721622216354206</c:v>
                </c:pt>
                <c:pt idx="207" formatCode="0.00">
                  <c:v>56.868100960588229</c:v>
                </c:pt>
                <c:pt idx="208" formatCode="0.00">
                  <c:v>66.479131976150768</c:v>
                </c:pt>
                <c:pt idx="211">
                  <c:v>66.149999999999991</c:v>
                </c:pt>
                <c:pt idx="212">
                  <c:v>67.11999999999999</c:v>
                </c:pt>
                <c:pt idx="213">
                  <c:v>66.77</c:v>
                </c:pt>
                <c:pt idx="214">
                  <c:v>68.179999999999978</c:v>
                </c:pt>
                <c:pt idx="215">
                  <c:v>68.23</c:v>
                </c:pt>
                <c:pt idx="216">
                  <c:v>68.989999999999995</c:v>
                </c:pt>
                <c:pt idx="217">
                  <c:v>69.45</c:v>
                </c:pt>
                <c:pt idx="218">
                  <c:v>74.069999999999993</c:v>
                </c:pt>
                <c:pt idx="219">
                  <c:v>74.040000000000006</c:v>
                </c:pt>
                <c:pt idx="222">
                  <c:v>76.709999999999994</c:v>
                </c:pt>
                <c:pt idx="223">
                  <c:v>76.11</c:v>
                </c:pt>
                <c:pt idx="224">
                  <c:v>77</c:v>
                </c:pt>
                <c:pt idx="227">
                  <c:v>73</c:v>
                </c:pt>
                <c:pt idx="228">
                  <c:v>72.5</c:v>
                </c:pt>
                <c:pt idx="229">
                  <c:v>72</c:v>
                </c:pt>
                <c:pt idx="231">
                  <c:v>74.900000000000006</c:v>
                </c:pt>
                <c:pt idx="233">
                  <c:v>60</c:v>
                </c:pt>
                <c:pt idx="234">
                  <c:v>58</c:v>
                </c:pt>
                <c:pt idx="239">
                  <c:v>58.1</c:v>
                </c:pt>
                <c:pt idx="241">
                  <c:v>58</c:v>
                </c:pt>
              </c:numCache>
            </c:numRef>
          </c:val>
        </c:ser>
        <c:ser>
          <c:idx val="2"/>
          <c:order val="3"/>
          <c:tx>
            <c:strRef>
              <c:f>所有试点价格!$E$1</c:f>
              <c:strCache>
                <c:ptCount val="1"/>
                <c:pt idx="0">
                  <c:v>上海(SHEA13)</c:v>
                </c:pt>
              </c:strCache>
            </c:strRef>
          </c:tx>
          <c:spPr>
            <a:ln w="28575" cap="rnd">
              <a:solidFill>
                <a:schemeClr val="accent3"/>
              </a:solidFill>
              <a:round/>
            </a:ln>
            <a:effectLst/>
          </c:spPr>
          <c:marker>
            <c:symbol val="none"/>
          </c:marker>
          <c:dPt>
            <c:idx val="0"/>
            <c:marker>
              <c:symbol val="circle"/>
              <c:size val="5"/>
              <c:spPr>
                <a:solidFill>
                  <a:schemeClr val="accent3"/>
                </a:solidFill>
                <a:ln w="9525">
                  <a:solidFill>
                    <a:schemeClr val="accent3"/>
                  </a:solidFill>
                </a:ln>
                <a:effectLst/>
              </c:spPr>
            </c:marker>
          </c:dPt>
          <c:dLbls>
            <c:dLbl>
              <c:idx val="0"/>
              <c:layout>
                <c:manualLayout>
                  <c:x val="-2.3961902461849649E-2"/>
                  <c:y val="-1.6734010549391307E-2"/>
                </c:manualLayout>
              </c:layout>
              <c:showVal val="1"/>
              <c:extLst>
                <c:ext xmlns:c15="http://schemas.microsoft.com/office/drawing/2012/chart" uri="{CE6537A1-D6FC-4f65-9D91-7224C49458BB}"/>
              </c:extLst>
            </c:dLbl>
            <c:dLbl>
              <c:idx val="2"/>
              <c:layout>
                <c:manualLayout>
                  <c:x val="-4.7849413750489796E-2"/>
                  <c:y val="-4.9371648583491374E-3"/>
                </c:manualLayout>
              </c:layout>
              <c:showVal val="1"/>
              <c:extLst>
                <c:ext xmlns:c15="http://schemas.microsoft.com/office/drawing/2012/chart" uri="{CE6537A1-D6FC-4f65-9D91-7224C49458BB}"/>
              </c:extLst>
            </c:dLbl>
            <c:dLbl>
              <c:idx val="20"/>
              <c:showVal val="1"/>
              <c:extLst>
                <c:ext xmlns:c15="http://schemas.microsoft.com/office/drawing/2012/chart" uri="{CE6537A1-D6FC-4f65-9D91-7224C49458BB}"/>
              </c:extLst>
            </c:dLbl>
            <c:dLbl>
              <c:idx val="65"/>
              <c:layout>
                <c:manualLayout>
                  <c:x val="-4.9395493020154578E-2"/>
                  <c:y val="-3.0218213638245575E-2"/>
                </c:manualLayout>
              </c:layout>
              <c:showVal val="1"/>
              <c:extLst>
                <c:ext xmlns:c15="http://schemas.microsoft.com/office/drawing/2012/chart" uri="{CE6537A1-D6FC-4f65-9D91-7224C49458BB}"/>
              </c:extLst>
            </c:dLbl>
            <c:dLbl>
              <c:idx val="208"/>
              <c:layout>
                <c:manualLayout>
                  <c:x val="-4.7717933657700114E-3"/>
                  <c:y val="-8.5771321319693394E-3"/>
                </c:manualLayout>
              </c:layout>
              <c:dLblPos val="r"/>
              <c:showVal val="1"/>
              <c:extLst>
                <c:ext xmlns:c15="http://schemas.microsoft.com/office/drawing/2012/chart" uri="{CE6537A1-D6FC-4f65-9D91-7224C49458BB}"/>
              </c:extLst>
            </c:dLbl>
            <c:delete val="1"/>
            <c:extLst>
              <c:ext xmlns:c15="http://schemas.microsoft.com/office/drawing/2012/chart" uri="{CE6537A1-D6FC-4f65-9D91-7224C49458BB}">
                <c15:showLeaderLines val="0"/>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所有试点价格!$E$2:$E$243</c:f>
              <c:numCache>
                <c:formatCode>General</c:formatCode>
                <c:ptCount val="242"/>
                <c:pt idx="65" formatCode="0.0_);[Red]\(0.0\)">
                  <c:v>27</c:v>
                </c:pt>
                <c:pt idx="66" formatCode="0.0_);[Red]\(0.0\)">
                  <c:v>28</c:v>
                </c:pt>
                <c:pt idx="67" formatCode="0.0_);[Red]\(0.0\)">
                  <c:v>28</c:v>
                </c:pt>
                <c:pt idx="68" formatCode="0.0_);[Red]\(0.0\)">
                  <c:v>28</c:v>
                </c:pt>
                <c:pt idx="69" formatCode="0.0_);[Red]\(0.0\)">
                  <c:v>28.8</c:v>
                </c:pt>
                <c:pt idx="70" formatCode="0.0_);[Red]\(0.0\)">
                  <c:v>28</c:v>
                </c:pt>
                <c:pt idx="71" formatCode="0.0_);[Red]\(0.0\)">
                  <c:v>29</c:v>
                </c:pt>
                <c:pt idx="72" formatCode="0.0_);[Red]\(0.0\)">
                  <c:v>29.5</c:v>
                </c:pt>
                <c:pt idx="73" formatCode="0.0_);[Red]\(0.0\)">
                  <c:v>29</c:v>
                </c:pt>
                <c:pt idx="74" formatCode="0.0_);[Red]\(0.0\)">
                  <c:v>29</c:v>
                </c:pt>
                <c:pt idx="75" formatCode="0.0_);[Red]\(0.0\)">
                  <c:v>29</c:v>
                </c:pt>
                <c:pt idx="76" formatCode="0.0_);[Red]\(0.0\)">
                  <c:v>30.479999999999993</c:v>
                </c:pt>
                <c:pt idx="77" formatCode="0.0_);[Red]\(0.0\)">
                  <c:v>28.5</c:v>
                </c:pt>
                <c:pt idx="78" formatCode="0.0_);[Red]\(0.0\)">
                  <c:v>29.22</c:v>
                </c:pt>
                <c:pt idx="79" formatCode="0.0_);[Red]\(0.0\)">
                  <c:v>29.233333333333317</c:v>
                </c:pt>
                <c:pt idx="80" formatCode="0.0_);[Red]\(0.0\)">
                  <c:v>29.3</c:v>
                </c:pt>
                <c:pt idx="81" formatCode="0.0_);[Red]\(0.0\)">
                  <c:v>29.450450450450457</c:v>
                </c:pt>
                <c:pt idx="82" formatCode="0.0_);[Red]\(0.0\)">
                  <c:v>29.536842105263151</c:v>
                </c:pt>
                <c:pt idx="83" formatCode="0.0_);[Red]\(0.0\)">
                  <c:v>29.8</c:v>
                </c:pt>
                <c:pt idx="84" formatCode="0.0_);[Red]\(0.0\)">
                  <c:v>29.8</c:v>
                </c:pt>
                <c:pt idx="85" formatCode="0.0_);[Red]\(0.0\)">
                  <c:v>29.8</c:v>
                </c:pt>
                <c:pt idx="86" formatCode="0.0_);[Red]\(0.0\)">
                  <c:v>29.5</c:v>
                </c:pt>
                <c:pt idx="87" formatCode="0.0_);[Red]\(0.0\)">
                  <c:v>29.7</c:v>
                </c:pt>
                <c:pt idx="88" formatCode="0.0_);[Red]\(0.0\)">
                  <c:v>29.7</c:v>
                </c:pt>
                <c:pt idx="89" formatCode="0.0_);[Red]\(0.0\)">
                  <c:v>29.8</c:v>
                </c:pt>
                <c:pt idx="90" formatCode="0.0_);[Red]\(0.0\)">
                  <c:v>29.7</c:v>
                </c:pt>
                <c:pt idx="91" formatCode="0.0_);[Red]\(0.0\)">
                  <c:v>29.8</c:v>
                </c:pt>
                <c:pt idx="92" formatCode="0.0_);[Red]\(0.0\)">
                  <c:v>29.7</c:v>
                </c:pt>
                <c:pt idx="93" formatCode="0.0_);[Red]\(0.0\)">
                  <c:v>29.713333333333317</c:v>
                </c:pt>
                <c:pt idx="94" formatCode="0.0_);[Red]\(0.0\)">
                  <c:v>29.663636363636357</c:v>
                </c:pt>
                <c:pt idx="95" formatCode="0.0_);[Red]\(0.0\)">
                  <c:v>29.7</c:v>
                </c:pt>
                <c:pt idx="96" formatCode="0.0_);[Red]\(0.0\)">
                  <c:v>29.8</c:v>
                </c:pt>
                <c:pt idx="97" formatCode="0.0_);[Red]\(0.0\)">
                  <c:v>29.72</c:v>
                </c:pt>
                <c:pt idx="98" formatCode="0.0_);[Red]\(0.0\)">
                  <c:v>29.835714285714282</c:v>
                </c:pt>
                <c:pt idx="99" formatCode="0.0_);[Red]\(0.0\)">
                  <c:v>29.9</c:v>
                </c:pt>
                <c:pt idx="100" formatCode="0.0_);[Red]\(0.0\)">
                  <c:v>29.9</c:v>
                </c:pt>
                <c:pt idx="101" formatCode="0.0_);[Red]\(0.0\)">
                  <c:v>31.6</c:v>
                </c:pt>
                <c:pt idx="102" formatCode="0.0_);[Red]\(0.0\)">
                  <c:v>31.5</c:v>
                </c:pt>
                <c:pt idx="103" formatCode="0.0_);[Red]\(0.0\)">
                  <c:v>32.5</c:v>
                </c:pt>
                <c:pt idx="104" formatCode="0.0_);[Red]\(0.0\)">
                  <c:v>32.5</c:v>
                </c:pt>
                <c:pt idx="105" formatCode="0.0_);[Red]\(0.0\)">
                  <c:v>32</c:v>
                </c:pt>
                <c:pt idx="106" formatCode="0.0_);[Red]\(0.0\)">
                  <c:v>33</c:v>
                </c:pt>
                <c:pt idx="107" formatCode="0.0_);[Red]\(0.0\)">
                  <c:v>33</c:v>
                </c:pt>
                <c:pt idx="108" formatCode="0.0_);[Red]\(0.0\)">
                  <c:v>33</c:v>
                </c:pt>
                <c:pt idx="109" formatCode="0.0_);[Red]\(0.0\)">
                  <c:v>33</c:v>
                </c:pt>
                <c:pt idx="110" formatCode="0.0_);[Red]\(0.0\)">
                  <c:v>33</c:v>
                </c:pt>
                <c:pt idx="111" formatCode="0.0_);[Red]\(0.0\)">
                  <c:v>34.1</c:v>
                </c:pt>
                <c:pt idx="112" formatCode="0.0_);[Red]\(0.0\)">
                  <c:v>34.5</c:v>
                </c:pt>
                <c:pt idx="113" formatCode="0.0_);[Red]\(0.0\)">
                  <c:v>34.5</c:v>
                </c:pt>
                <c:pt idx="114" formatCode="0.0_);[Red]\(0.0\)">
                  <c:v>35</c:v>
                </c:pt>
                <c:pt idx="115" formatCode="0.0_);[Red]\(0.0\)">
                  <c:v>34.99271844660197</c:v>
                </c:pt>
                <c:pt idx="116" formatCode="0.0_);[Red]\(0.0\)">
                  <c:v>35.5</c:v>
                </c:pt>
                <c:pt idx="117" formatCode="0.0_);[Red]\(0.0\)">
                  <c:v>36.071428571428548</c:v>
                </c:pt>
                <c:pt idx="118" formatCode="0.0_);[Red]\(0.0\)">
                  <c:v>37.6</c:v>
                </c:pt>
                <c:pt idx="119" formatCode="0.0_);[Red]\(0.0\)">
                  <c:v>40.223830734966604</c:v>
                </c:pt>
                <c:pt idx="120" formatCode="0.0_);[Red]\(0.0\)">
                  <c:v>42.541666666666622</c:v>
                </c:pt>
                <c:pt idx="121" formatCode="0.0_);[Red]\(0.0\)">
                  <c:v>44.912609736632071</c:v>
                </c:pt>
                <c:pt idx="122" formatCode="0.0_);[Red]\(0.0\)">
                  <c:v>40.333333333333336</c:v>
                </c:pt>
                <c:pt idx="123" formatCode="0.0_);[Red]\(0.0\)">
                  <c:v>37.515527950310542</c:v>
                </c:pt>
                <c:pt idx="124" formatCode="0.0_);[Red]\(0.0\)">
                  <c:v>40</c:v>
                </c:pt>
                <c:pt idx="126" formatCode="0.0_);[Red]\(0.0\)">
                  <c:v>40.800000000000004</c:v>
                </c:pt>
                <c:pt idx="127" formatCode="0.0_);[Red]\(0.0\)">
                  <c:v>37.095238095238102</c:v>
                </c:pt>
                <c:pt idx="129" formatCode="0.0_);[Red]\(0.0\)">
                  <c:v>40.085714285714275</c:v>
                </c:pt>
                <c:pt idx="130" formatCode="0.0_);[Red]\(0.0\)">
                  <c:v>40.25</c:v>
                </c:pt>
                <c:pt idx="132" formatCode="0.0_);[Red]\(0.0\)">
                  <c:v>39.5</c:v>
                </c:pt>
                <c:pt idx="133" formatCode="0.0_);[Red]\(0.0\)">
                  <c:v>39.737541528239205</c:v>
                </c:pt>
                <c:pt idx="134" formatCode="0.0_);[Red]\(0.0\)">
                  <c:v>39.800000000000004</c:v>
                </c:pt>
                <c:pt idx="135" formatCode="0.0_);[Red]\(0.0\)">
                  <c:v>40</c:v>
                </c:pt>
                <c:pt idx="136" formatCode="0.0_);[Red]\(0.0\)">
                  <c:v>40</c:v>
                </c:pt>
                <c:pt idx="137" formatCode="0.0_);[Red]\(0.0\)">
                  <c:v>40</c:v>
                </c:pt>
                <c:pt idx="138" formatCode="0.0_);[Red]\(0.0\)">
                  <c:v>39</c:v>
                </c:pt>
                <c:pt idx="139" formatCode="0.0_);[Red]\(0.0\)">
                  <c:v>39.800000000000004</c:v>
                </c:pt>
                <c:pt idx="140" formatCode="0.0_);[Red]\(0.0\)">
                  <c:v>39.822222222222223</c:v>
                </c:pt>
                <c:pt idx="141" formatCode="0.0_);[Red]\(0.0\)">
                  <c:v>40.413333333333334</c:v>
                </c:pt>
                <c:pt idx="142" formatCode="0.0_);[Red]\(0.0\)">
                  <c:v>40.5</c:v>
                </c:pt>
                <c:pt idx="143" formatCode="0.0_);[Red]\(0.0\)">
                  <c:v>40</c:v>
                </c:pt>
                <c:pt idx="145" formatCode="0.0_);[Red]\(0.0\)">
                  <c:v>40.07692307692308</c:v>
                </c:pt>
                <c:pt idx="146" formatCode="0.0_);[Red]\(0.0\)">
                  <c:v>40</c:v>
                </c:pt>
                <c:pt idx="147" formatCode="0.0_);[Red]\(0.0\)">
                  <c:v>40</c:v>
                </c:pt>
                <c:pt idx="148" formatCode="0.0_);[Red]\(0.0\)">
                  <c:v>39.5</c:v>
                </c:pt>
                <c:pt idx="149" formatCode="0.0_);[Red]\(0.0\)">
                  <c:v>38.5</c:v>
                </c:pt>
                <c:pt idx="150" formatCode="0.0_);[Red]\(0.0\)">
                  <c:v>39.161764705882341</c:v>
                </c:pt>
                <c:pt idx="151" formatCode="0.0_);[Red]\(0.0\)">
                  <c:v>39.375</c:v>
                </c:pt>
                <c:pt idx="152" formatCode="0.0_);[Red]\(0.0\)">
                  <c:v>39.333333333333336</c:v>
                </c:pt>
                <c:pt idx="153" formatCode="0.0_);[Red]\(0.0\)">
                  <c:v>38.9</c:v>
                </c:pt>
                <c:pt idx="154" formatCode="0.0_);[Red]\(0.0\)">
                  <c:v>38.955555555555556</c:v>
                </c:pt>
                <c:pt idx="156" formatCode="0.0_);[Red]\(0.0\)">
                  <c:v>39.200000000000003</c:v>
                </c:pt>
                <c:pt idx="157" formatCode="0.0_);[Red]\(0.0\)">
                  <c:v>40.050000000000004</c:v>
                </c:pt>
                <c:pt idx="160" formatCode="0.0_);[Red]\(0.0\)">
                  <c:v>36</c:v>
                </c:pt>
                <c:pt idx="161" formatCode="0.0_);[Red]\(0.0\)">
                  <c:v>38</c:v>
                </c:pt>
                <c:pt idx="162" formatCode="0.0_);[Red]\(0.0\)">
                  <c:v>39</c:v>
                </c:pt>
                <c:pt idx="163" formatCode="0.0_);[Red]\(0.0\)">
                  <c:v>39.5</c:v>
                </c:pt>
                <c:pt idx="164" formatCode="0.0_);[Red]\(0.0\)">
                  <c:v>39.322580645161288</c:v>
                </c:pt>
                <c:pt idx="165" formatCode="0.0_);[Red]\(0.0\)">
                  <c:v>39.451612903225808</c:v>
                </c:pt>
                <c:pt idx="166" formatCode="0.0_);[Red]\(0.0\)">
                  <c:v>39.4</c:v>
                </c:pt>
                <c:pt idx="167" formatCode="0.0_);[Red]\(0.0\)">
                  <c:v>39.622950819672148</c:v>
                </c:pt>
                <c:pt idx="168" formatCode="0.0_);[Red]\(0.0\)">
                  <c:v>39.066666666666642</c:v>
                </c:pt>
                <c:pt idx="171" formatCode="0.0_);[Red]\(0.0\)">
                  <c:v>38.800000000000004</c:v>
                </c:pt>
                <c:pt idx="173" formatCode="0.0_);[Red]\(0.0\)">
                  <c:v>39</c:v>
                </c:pt>
                <c:pt idx="174" formatCode="0.0_);[Red]\(0.0\)">
                  <c:v>39</c:v>
                </c:pt>
                <c:pt idx="175" formatCode="0.0_);[Red]\(0.0\)">
                  <c:v>38.9</c:v>
                </c:pt>
                <c:pt idx="176" formatCode="0.0_);[Red]\(0.0\)">
                  <c:v>38.86</c:v>
                </c:pt>
                <c:pt idx="177" formatCode="0.0_);[Red]\(0.0\)">
                  <c:v>39.752249464413204</c:v>
                </c:pt>
                <c:pt idx="179" formatCode="0.0_);[Red]\(0.0\)">
                  <c:v>39.200000000000003</c:v>
                </c:pt>
                <c:pt idx="180" formatCode="0.0_);[Red]\(0.0\)">
                  <c:v>39.380000000000003</c:v>
                </c:pt>
                <c:pt idx="181" formatCode="0.0_);[Red]\(0.0\)">
                  <c:v>39.5</c:v>
                </c:pt>
                <c:pt idx="183" formatCode="0.0_);[Red]\(0.0\)">
                  <c:v>38.176514716914532</c:v>
                </c:pt>
                <c:pt idx="184" formatCode="0.0_);[Red]\(0.0\)">
                  <c:v>38.545454545454547</c:v>
                </c:pt>
                <c:pt idx="185" formatCode="0.0_);[Red]\(0.0\)">
                  <c:v>38.083333333333336</c:v>
                </c:pt>
                <c:pt idx="187" formatCode="0.0_);[Red]\(0.0\)">
                  <c:v>38.880000000000003</c:v>
                </c:pt>
                <c:pt idx="188" formatCode="0.0_);[Red]\(0.0\)">
                  <c:v>38.5</c:v>
                </c:pt>
                <c:pt idx="189" formatCode="0.0_);[Red]\(0.0\)">
                  <c:v>38.514221027310008</c:v>
                </c:pt>
                <c:pt idx="190" formatCode="0.0_);[Red]\(0.0\)">
                  <c:v>38.5</c:v>
                </c:pt>
                <c:pt idx="192" formatCode="0.0_);[Red]\(0.0\)">
                  <c:v>39.5</c:v>
                </c:pt>
                <c:pt idx="193" formatCode="0.0_);[Red]\(0.0\)">
                  <c:v>39.645165708025218</c:v>
                </c:pt>
                <c:pt idx="194" formatCode="0.0_);[Red]\(0.0\)">
                  <c:v>40</c:v>
                </c:pt>
                <c:pt idx="195" formatCode="0.0_);[Red]\(0.0\)">
                  <c:v>40</c:v>
                </c:pt>
                <c:pt idx="196" formatCode="0.0_);[Red]\(0.0\)">
                  <c:v>40</c:v>
                </c:pt>
                <c:pt idx="197" formatCode="0.0_);[Red]\(0.0\)">
                  <c:v>40.001005025125629</c:v>
                </c:pt>
                <c:pt idx="198" formatCode="0.0_);[Red]\(0.0\)">
                  <c:v>40.145165987186971</c:v>
                </c:pt>
                <c:pt idx="199" formatCode="0.0_);[Red]\(0.0\)">
                  <c:v>40.504446091144857</c:v>
                </c:pt>
                <c:pt idx="200" formatCode="0.0_);[Red]\(0.0\)">
                  <c:v>41.029850746268657</c:v>
                </c:pt>
                <c:pt idx="201" formatCode="0.0_);[Red]\(0.0\)">
                  <c:v>41.028553122279021</c:v>
                </c:pt>
                <c:pt idx="202" formatCode="0.0_);[Red]\(0.0\)">
                  <c:v>42.761080129145881</c:v>
                </c:pt>
                <c:pt idx="203" formatCode="0.0_);[Red]\(0.0\)">
                  <c:v>43.032904749409603</c:v>
                </c:pt>
                <c:pt idx="204" formatCode="0.0_);[Red]\(0.0\)">
                  <c:v>40.716739228632655</c:v>
                </c:pt>
                <c:pt idx="205" formatCode="0.0_);[Red]\(0.0\)">
                  <c:v>39.722400857449088</c:v>
                </c:pt>
                <c:pt idx="206" formatCode="0.0_);[Red]\(0.0\)">
                  <c:v>39.315314415134544</c:v>
                </c:pt>
                <c:pt idx="207" formatCode="0.0_);[Red]\(0.0\)">
                  <c:v>39.100247736203642</c:v>
                </c:pt>
                <c:pt idx="208" formatCode="0.0_);[Red]\(0.0\)">
                  <c:v>39.40701020141249</c:v>
                </c:pt>
              </c:numCache>
            </c:numRef>
          </c:val>
        </c:ser>
        <c:ser>
          <c:idx val="7"/>
          <c:order val="4"/>
          <c:tx>
            <c:strRef>
              <c:f>所有试点价格!$F$1</c:f>
              <c:strCache>
                <c:ptCount val="1"/>
                <c:pt idx="0">
                  <c:v>上海(SHEA14)</c:v>
                </c:pt>
              </c:strCache>
            </c:strRef>
          </c:tx>
          <c:spPr>
            <a:ln w="28575" cap="rnd">
              <a:solidFill>
                <a:schemeClr val="accent2">
                  <a:lumMod val="60000"/>
                </a:schemeClr>
              </a:solidFill>
              <a:round/>
            </a:ln>
            <a:effectLst/>
          </c:spPr>
          <c:marker>
            <c:symbol val="none"/>
          </c:marker>
          <c:dLbls>
            <c:dLbl>
              <c:idx val="65"/>
              <c:layout>
                <c:manualLayout>
                  <c:x val="-5.0202884404158286E-2"/>
                  <c:y val="-4.2897121424181001E-3"/>
                </c:manualLayout>
              </c:layout>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663300"/>
                      </a:solidFill>
                      <a:latin typeface="+mn-lt"/>
                      <a:ea typeface="+mn-ea"/>
                      <a:cs typeface="+mn-cs"/>
                    </a:defRPr>
                  </a:pPr>
                  <a:endParaRPr lang="zh-CN"/>
                </a:p>
              </c:txPr>
              <c:dLblPos val="r"/>
              <c:showVal val="1"/>
              <c:extLst>
                <c:ext xmlns:c15="http://schemas.microsoft.com/office/drawing/2012/chart" uri="{CE6537A1-D6FC-4f65-9D91-7224C49458BB}"/>
              </c:extLst>
            </c:dLbl>
            <c:dLbl>
              <c:idx val="66"/>
              <c:delete val="1"/>
              <c:extLst>
                <c:ext xmlns:c15="http://schemas.microsoft.com/office/drawing/2012/chart" uri="{CE6537A1-D6FC-4f65-9D91-7224C49458BB}"/>
              </c:extLst>
            </c:dLbl>
            <c:dLbl>
              <c:idx val="191"/>
              <c:delete val="1"/>
              <c:extLst>
                <c:ext xmlns:c15="http://schemas.microsoft.com/office/drawing/2012/chart" uri="{CE6537A1-D6FC-4f65-9D91-7224C49458BB}"/>
              </c:extLst>
            </c:dLbl>
            <c:dLbl>
              <c:idx val="192"/>
              <c:delete val="1"/>
              <c:extLst>
                <c:ext xmlns:c15="http://schemas.microsoft.com/office/drawing/2012/chart" uri="{CE6537A1-D6FC-4f65-9D91-7224C49458BB}"/>
              </c:extLst>
            </c:dLbl>
            <c:dLbl>
              <c:idx val="193"/>
              <c:layout>
                <c:manualLayout>
                  <c:x val="-1.1269931848976849E-2"/>
                  <c:y val="1.443305848938168E-3"/>
                </c:manualLayout>
              </c:layout>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663300"/>
                      </a:solidFill>
                      <a:latin typeface="+mn-lt"/>
                      <a:ea typeface="+mn-ea"/>
                      <a:cs typeface="+mn-cs"/>
                    </a:defRPr>
                  </a:pPr>
                  <a:endParaRPr lang="zh-CN"/>
                </a:p>
              </c:txPr>
              <c:dLblPos val="r"/>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zh-CN"/>
              </a:p>
            </c:txPr>
            <c:dLblPos val="t"/>
            <c:showVal val="1"/>
            <c:extLst>
              <c:ext xmlns:c15="http://schemas.microsoft.com/office/drawing/2012/chart" uri="{CE6537A1-D6FC-4f65-9D91-7224C49458BB}">
                <c15:showLeaderLines val="0"/>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所有试点价格!$F$2:$F$243</c:f>
              <c:numCache>
                <c:formatCode>General</c:formatCode>
                <c:ptCount val="242"/>
                <c:pt idx="65" formatCode="0.0_);[Red]\(0.0\)">
                  <c:v>26</c:v>
                </c:pt>
                <c:pt idx="66" formatCode="0.0_);[Red]\(0.0\)">
                  <c:v>26</c:v>
                </c:pt>
                <c:pt idx="191">
                  <c:v>28</c:v>
                </c:pt>
                <c:pt idx="192">
                  <c:v>28</c:v>
                </c:pt>
                <c:pt idx="193">
                  <c:v>28</c:v>
                </c:pt>
              </c:numCache>
            </c:numRef>
          </c:val>
        </c:ser>
        <c:ser>
          <c:idx val="8"/>
          <c:order val="5"/>
          <c:tx>
            <c:strRef>
              <c:f>所有试点价格!$G$1</c:f>
              <c:strCache>
                <c:ptCount val="1"/>
                <c:pt idx="0">
                  <c:v>上海(SHEA15)</c:v>
                </c:pt>
              </c:strCache>
            </c:strRef>
          </c:tx>
          <c:spPr>
            <a:ln w="28575" cap="rnd">
              <a:solidFill>
                <a:schemeClr val="accent3">
                  <a:lumMod val="60000"/>
                </a:schemeClr>
              </a:solidFill>
              <a:round/>
            </a:ln>
            <a:effectLst/>
          </c:spPr>
          <c:marker>
            <c:symbol val="none"/>
          </c:marker>
          <c:dLbls>
            <c:dLbl>
              <c:idx val="66"/>
              <c:layout>
                <c:manualLayout>
                  <c:x val="-6.3414171711560371E-2"/>
                  <c:y val="1.9384216140844512E-2"/>
                </c:manualLayout>
              </c:layout>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chemeClr val="accent3">
                          <a:lumMod val="50000"/>
                        </a:schemeClr>
                      </a:solidFill>
                      <a:latin typeface="+mn-lt"/>
                      <a:ea typeface="+mn-ea"/>
                      <a:cs typeface="+mn-cs"/>
                    </a:defRPr>
                  </a:pPr>
                  <a:endParaRPr lang="zh-CN"/>
                </a:p>
              </c:txPr>
              <c:showVal val="1"/>
              <c:extLst>
                <c:ext xmlns:c15="http://schemas.microsoft.com/office/drawing/2012/chart" uri="{CE6537A1-D6FC-4f65-9D91-7224C49458BB}">
                  <c15:layout>
                    <c:manualLayout>
                      <c:w val="6.6193492608511831E-2"/>
                      <c:h val="2.7391375217265701E-2"/>
                    </c:manualLayout>
                  </c15:layout>
                </c:ext>
              </c:extLst>
            </c:dLbl>
            <c:dLbl>
              <c:idx val="196"/>
              <c:layout>
                <c:manualLayout>
                  <c:x val="-4.7889228820015631E-3"/>
                  <c:y val="-5.6881254558618297E-3"/>
                </c:manualLayout>
              </c:layout>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zh-CN"/>
                </a:p>
              </c:txPr>
              <c:showVal val="1"/>
              <c:extLst>
                <c:ext xmlns:c15="http://schemas.microsoft.com/office/drawing/2012/chart" uri="{CE6537A1-D6FC-4f65-9D91-7224C49458BB}"/>
              </c:extLst>
            </c:dLbl>
            <c:delete val="1"/>
            <c:extLst>
              <c:ext xmlns:c15="http://schemas.microsoft.com/office/drawing/2012/chart" uri="{CE6537A1-D6FC-4f65-9D91-7224C49458BB}">
                <c15:showLeaderLines val="0"/>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所有试点价格!$G$2:$G$243</c:f>
              <c:numCache>
                <c:formatCode>General</c:formatCode>
                <c:ptCount val="242"/>
                <c:pt idx="65" formatCode="0.0_);[Red]\(0.0\)">
                  <c:v>25</c:v>
                </c:pt>
                <c:pt idx="66" formatCode="0.0_);[Red]\(0.0\)">
                  <c:v>25</c:v>
                </c:pt>
                <c:pt idx="196">
                  <c:v>25</c:v>
                </c:pt>
                <c:pt idx="197">
                  <c:v>25</c:v>
                </c:pt>
              </c:numCache>
            </c:numRef>
          </c:val>
        </c:ser>
        <c:ser>
          <c:idx val="3"/>
          <c:order val="6"/>
          <c:tx>
            <c:strRef>
              <c:f>所有试点价格!$H$1</c:f>
              <c:strCache>
                <c:ptCount val="1"/>
                <c:pt idx="0">
                  <c:v>天津(TJEA13)</c:v>
                </c:pt>
              </c:strCache>
            </c:strRef>
          </c:tx>
          <c:spPr>
            <a:ln w="28575" cap="rnd">
              <a:solidFill>
                <a:schemeClr val="accent4"/>
              </a:solidFill>
              <a:round/>
            </a:ln>
            <a:effectLst/>
          </c:spPr>
          <c:marker>
            <c:symbol val="none"/>
          </c:marker>
          <c:dLbls>
            <c:dLbl>
              <c:idx val="0"/>
              <c:layout>
                <c:manualLayout>
                  <c:x val="-2.0766982133603021E-2"/>
                  <c:y val="1.9124583485018564E-2"/>
                </c:manualLayout>
              </c:layout>
              <c:showVal val="1"/>
              <c:extLst>
                <c:ext xmlns:c15="http://schemas.microsoft.com/office/drawing/2012/chart" uri="{CE6537A1-D6FC-4f65-9D91-7224C49458BB}"/>
              </c:extLst>
            </c:dLbl>
            <c:dLbl>
              <c:idx val="1"/>
              <c:layout>
                <c:manualLayout>
                  <c:x val="-5.2634355125538802E-2"/>
                  <c:y val="-9.0513643448399778E-17"/>
                </c:manualLayout>
              </c:layout>
              <c:showVal val="1"/>
              <c:extLst>
                <c:ext xmlns:c15="http://schemas.microsoft.com/office/drawing/2012/chart" uri="{CE6537A1-D6FC-4f65-9D91-7224C49458BB}"/>
              </c:extLst>
            </c:dLbl>
            <c:dLbl>
              <c:idx val="86"/>
              <c:layout>
                <c:manualLayout>
                  <c:x val="-5.0953951965395504E-2"/>
                  <c:y val="-1.5745615890043283E-2"/>
                </c:manualLayout>
              </c:layout>
              <c:showVal val="1"/>
              <c:extLst>
                <c:ext xmlns:c15="http://schemas.microsoft.com/office/drawing/2012/chart" uri="{CE6537A1-D6FC-4f65-9D91-7224C49458BB}"/>
              </c:extLst>
            </c:dLbl>
            <c:dLbl>
              <c:idx val="241"/>
              <c:layout>
                <c:manualLayout>
                  <c:x val="-2.3361609015096875E-16"/>
                  <c:y val="1.10227506970587E-2"/>
                </c:manualLayout>
              </c:layout>
              <c:showVal val="1"/>
              <c:extLst>
                <c:ext xmlns:c15="http://schemas.microsoft.com/office/drawing/2012/chart" uri="{CE6537A1-D6FC-4f65-9D91-7224C49458BB}"/>
              </c:extLst>
            </c:dLbl>
            <c:delete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所有试点价格!$H$2:$H$243</c:f>
              <c:numCache>
                <c:formatCode>General</c:formatCode>
                <c:ptCount val="242"/>
                <c:pt idx="86" formatCode="0.00_);[Red]\(0.00\)">
                  <c:v>29.776039603960378</c:v>
                </c:pt>
                <c:pt idx="87" formatCode="0.00_);[Red]\(0.00\)">
                  <c:v>30.225172413793093</c:v>
                </c:pt>
                <c:pt idx="88" formatCode="0.00_);[Red]\(0.00\)">
                  <c:v>28.495847176079725</c:v>
                </c:pt>
                <c:pt idx="89" formatCode="0.00_);[Red]\(0.00\)">
                  <c:v>26.781161825726134</c:v>
                </c:pt>
                <c:pt idx="90" formatCode="0.00_);[Red]\(0.00\)">
                  <c:v>26.846619718309849</c:v>
                </c:pt>
                <c:pt idx="91" formatCode="0.00_);[Red]\(0.00\)">
                  <c:v>26.87153374233128</c:v>
                </c:pt>
                <c:pt idx="92" formatCode="0.00_);[Red]\(0.00\)">
                  <c:v>26.831470588235288</c:v>
                </c:pt>
                <c:pt idx="93" formatCode="0.00_);[Red]\(0.00\)">
                  <c:v>26.765999999999984</c:v>
                </c:pt>
                <c:pt idx="94" formatCode="0.00_);[Red]\(0.00\)">
                  <c:v>26.543486238532097</c:v>
                </c:pt>
                <c:pt idx="95" formatCode="0.00_);[Red]\(0.00\)">
                  <c:v>26.482499999999987</c:v>
                </c:pt>
                <c:pt idx="96" formatCode="0.00_);[Red]\(0.00\)">
                  <c:v>26.456717557251903</c:v>
                </c:pt>
                <c:pt idx="97" formatCode="0.00_);[Red]\(0.00\)">
                  <c:v>26.481205673758858</c:v>
                </c:pt>
                <c:pt idx="98" formatCode="0.00_);[Red]\(0.00\)">
                  <c:v>26.408315789473686</c:v>
                </c:pt>
                <c:pt idx="99" formatCode="0.00_);[Red]\(0.00\)">
                  <c:v>26.188849557522119</c:v>
                </c:pt>
                <c:pt idx="100" formatCode="0.00_);[Red]\(0.00\)">
                  <c:v>26.257428571428569</c:v>
                </c:pt>
                <c:pt idx="101" formatCode="0.00_);[Red]\(0.00\)">
                  <c:v>26.175744680851057</c:v>
                </c:pt>
                <c:pt idx="102" formatCode="0.00_);[Red]\(0.00\)">
                  <c:v>26.176481481481488</c:v>
                </c:pt>
                <c:pt idx="103" formatCode="0.00_);[Red]\(0.00\)">
                  <c:v>26.113861386138627</c:v>
                </c:pt>
                <c:pt idx="104" formatCode="0.00_);[Red]\(0.00\)">
                  <c:v>26.126777777777772</c:v>
                </c:pt>
                <c:pt idx="105" formatCode="0.00_);[Red]\(0.00\)">
                  <c:v>26.142916666666668</c:v>
                </c:pt>
                <c:pt idx="106" formatCode="0.00_);[Red]\(0.00\)">
                  <c:v>26.114909090909091</c:v>
                </c:pt>
                <c:pt idx="107" formatCode="0.00_);[Red]\(0.00\)">
                  <c:v>25.821460674157294</c:v>
                </c:pt>
                <c:pt idx="108" formatCode="0.00_);[Red]\(0.00\)">
                  <c:v>25.674819277108433</c:v>
                </c:pt>
                <c:pt idx="109" formatCode="0.00_);[Red]\(0.00\)">
                  <c:v>25.479493670886072</c:v>
                </c:pt>
                <c:pt idx="110" formatCode="0.00_);[Red]\(0.00\)">
                  <c:v>25.586363636363625</c:v>
                </c:pt>
                <c:pt idx="111" formatCode="0.00_);[Red]\(0.00\)">
                  <c:v>25.625</c:v>
                </c:pt>
                <c:pt idx="112" formatCode="0.00_);[Red]\(0.00\)">
                  <c:v>25.546590909090909</c:v>
                </c:pt>
                <c:pt idx="113" formatCode="0.00_);[Red]\(0.00\)">
                  <c:v>25.5365</c:v>
                </c:pt>
                <c:pt idx="114" formatCode="0.00_);[Red]\(0.00\)">
                  <c:v>25.509433962264144</c:v>
                </c:pt>
                <c:pt idx="115" formatCode="0.00_);[Red]\(0.00\)">
                  <c:v>25.821428571428573</c:v>
                </c:pt>
                <c:pt idx="116" formatCode="0.00_);[Red]\(0.00\)">
                  <c:v>25.923267326732674</c:v>
                </c:pt>
                <c:pt idx="117" formatCode="0.00_);[Red]\(0.00\)">
                  <c:v>26.641406249999992</c:v>
                </c:pt>
                <c:pt idx="118" formatCode="0.00_);[Red]\(0.00\)">
                  <c:v>27.87</c:v>
                </c:pt>
                <c:pt idx="119" formatCode="0.00_);[Red]\(0.00\)">
                  <c:v>27.110000000000007</c:v>
                </c:pt>
                <c:pt idx="120" formatCode="0.00_);[Red]\(0.00\)">
                  <c:v>27.49</c:v>
                </c:pt>
                <c:pt idx="121" formatCode="0.00_);[Red]\(0.00\)">
                  <c:v>30.08</c:v>
                </c:pt>
                <c:pt idx="122" formatCode="0.00_);[Red]\(0.00\)">
                  <c:v>29.759999999999994</c:v>
                </c:pt>
                <c:pt idx="123" formatCode="0.00_);[Red]\(0.00\)">
                  <c:v>29.53</c:v>
                </c:pt>
                <c:pt idx="124" formatCode="0.00_);[Red]\(0.00\)">
                  <c:v>29.49</c:v>
                </c:pt>
                <c:pt idx="125" formatCode="0.00_);[Red]\(0.00\)">
                  <c:v>28.32</c:v>
                </c:pt>
                <c:pt idx="126" formatCode="0.00_);[Red]\(0.00\)">
                  <c:v>27.02</c:v>
                </c:pt>
                <c:pt idx="127" formatCode="0.00_);[Red]\(0.00\)">
                  <c:v>29.72</c:v>
                </c:pt>
                <c:pt idx="128" formatCode="0.00_);[Red]\(0.00\)">
                  <c:v>32.690000000000012</c:v>
                </c:pt>
                <c:pt idx="129" formatCode="0.00_);[Red]\(0.00\)">
                  <c:v>31.55</c:v>
                </c:pt>
                <c:pt idx="130" formatCode="0.00_);[Red]\(0.00\)">
                  <c:v>32.07</c:v>
                </c:pt>
                <c:pt idx="131" formatCode="0.00_);[Red]\(0.00\)">
                  <c:v>33.200000000000003</c:v>
                </c:pt>
                <c:pt idx="132" formatCode="0.00_);[Red]\(0.00\)">
                  <c:v>36.47</c:v>
                </c:pt>
                <c:pt idx="133" formatCode="0.00_);[Red]\(0.00\)">
                  <c:v>40.090000000000003</c:v>
                </c:pt>
                <c:pt idx="134" formatCode="0.00_);[Red]\(0.00\)">
                  <c:v>43.45</c:v>
                </c:pt>
                <c:pt idx="135" formatCode="0.00_);[Red]\(0.00\)">
                  <c:v>46.07</c:v>
                </c:pt>
                <c:pt idx="136" formatCode="0.00_);[Red]\(0.00\)">
                  <c:v>47.52</c:v>
                </c:pt>
                <c:pt idx="137" formatCode="0.00_);[Red]\(0.00\)">
                  <c:v>48.220000000000013</c:v>
                </c:pt>
                <c:pt idx="138" formatCode="0.00_);[Red]\(0.00\)">
                  <c:v>50.11</c:v>
                </c:pt>
                <c:pt idx="139" formatCode="0.00_);[Red]\(0.00\)">
                  <c:v>45.59</c:v>
                </c:pt>
                <c:pt idx="140" formatCode="0.00_);[Red]\(0.00\)">
                  <c:v>42.56</c:v>
                </c:pt>
                <c:pt idx="141" formatCode="0.00_);[Red]\(0.00\)">
                  <c:v>38.840000000000003</c:v>
                </c:pt>
                <c:pt idx="142" formatCode="0.00_);[Red]\(0.00\)">
                  <c:v>35.31</c:v>
                </c:pt>
                <c:pt idx="143" formatCode="0.00_);[Red]\(0.00\)">
                  <c:v>35.36</c:v>
                </c:pt>
                <c:pt idx="144" formatCode="0.00_);[Red]\(0.00\)">
                  <c:v>33.200000000000003</c:v>
                </c:pt>
                <c:pt idx="145" formatCode="0.00_);[Red]\(0.00\)">
                  <c:v>33.57</c:v>
                </c:pt>
                <c:pt idx="146" formatCode="0.00_);[Red]\(0.00\)">
                  <c:v>34.760000000000012</c:v>
                </c:pt>
                <c:pt idx="147" formatCode="0.00_);[Red]\(0.00\)">
                  <c:v>33.82</c:v>
                </c:pt>
                <c:pt idx="148" formatCode="0.00_);[Red]\(0.00\)">
                  <c:v>35.01</c:v>
                </c:pt>
                <c:pt idx="149" formatCode="0.00_);[Red]\(0.00\)">
                  <c:v>32.760000000000012</c:v>
                </c:pt>
                <c:pt idx="150" formatCode="0.00_);[Red]\(0.00\)">
                  <c:v>31.14</c:v>
                </c:pt>
                <c:pt idx="151" formatCode="0.00_);[Red]\(0.00\)">
                  <c:v>34.25</c:v>
                </c:pt>
                <c:pt idx="152" formatCode="0.00_);[Red]\(0.00\)">
                  <c:v>32.33</c:v>
                </c:pt>
                <c:pt idx="153" formatCode="0.00_);[Red]\(0.00\)">
                  <c:v>30</c:v>
                </c:pt>
                <c:pt idx="154" formatCode="0.00_);[Red]\(0.00\)">
                  <c:v>33</c:v>
                </c:pt>
                <c:pt idx="155" formatCode="0.00_);[Red]\(0.00\)">
                  <c:v>33.300000000000004</c:v>
                </c:pt>
                <c:pt idx="157" formatCode="0.00_);[Red]\(0.00\)">
                  <c:v>36.630000000000003</c:v>
                </c:pt>
                <c:pt idx="158" formatCode="0.00_);[Red]\(0.00\)">
                  <c:v>40.290000000000013</c:v>
                </c:pt>
                <c:pt idx="159" formatCode="0.00_);[Red]\(0.00\)">
                  <c:v>39.950000000000003</c:v>
                </c:pt>
                <c:pt idx="160" formatCode="0.00_);[Red]\(0.00\)">
                  <c:v>38.25</c:v>
                </c:pt>
                <c:pt idx="161" formatCode="0.00_);[Red]\(0.00\)">
                  <c:v>37.51</c:v>
                </c:pt>
                <c:pt idx="162" formatCode="0.00_);[Red]\(0.00\)">
                  <c:v>36.450000000000003</c:v>
                </c:pt>
                <c:pt idx="163" formatCode="0.00_);[Red]\(0.00\)">
                  <c:v>37.5</c:v>
                </c:pt>
                <c:pt idx="164" formatCode="0.00_);[Red]\(0.00\)">
                  <c:v>37.17</c:v>
                </c:pt>
                <c:pt idx="165" formatCode="0.00_);[Red]\(0.00\)">
                  <c:v>35.950000000000003</c:v>
                </c:pt>
                <c:pt idx="166" formatCode="0.00_);[Red]\(0.00\)">
                  <c:v>37.06</c:v>
                </c:pt>
                <c:pt idx="167" formatCode="0.00_);[Red]\(0.00\)">
                  <c:v>37</c:v>
                </c:pt>
                <c:pt idx="168" formatCode="0.00_);[Red]\(0.00\)">
                  <c:v>36.15</c:v>
                </c:pt>
                <c:pt idx="170">
                  <c:v>35.130000000000003</c:v>
                </c:pt>
                <c:pt idx="172">
                  <c:v>38.64</c:v>
                </c:pt>
                <c:pt idx="173">
                  <c:v>37.1</c:v>
                </c:pt>
                <c:pt idx="174">
                  <c:v>34.980000000000004</c:v>
                </c:pt>
                <c:pt idx="175">
                  <c:v>33.03</c:v>
                </c:pt>
                <c:pt idx="176">
                  <c:v>33.01</c:v>
                </c:pt>
                <c:pt idx="177">
                  <c:v>31.77</c:v>
                </c:pt>
                <c:pt idx="178">
                  <c:v>34.730000000000011</c:v>
                </c:pt>
                <c:pt idx="179">
                  <c:v>34.980000000000004</c:v>
                </c:pt>
                <c:pt idx="180">
                  <c:v>33.81</c:v>
                </c:pt>
                <c:pt idx="181">
                  <c:v>32.64</c:v>
                </c:pt>
                <c:pt idx="182">
                  <c:v>32.07</c:v>
                </c:pt>
                <c:pt idx="183">
                  <c:v>32.270000000000003</c:v>
                </c:pt>
                <c:pt idx="184">
                  <c:v>31</c:v>
                </c:pt>
                <c:pt idx="185" formatCode="0.00_);[Red]\(0.00\)">
                  <c:v>30.39</c:v>
                </c:pt>
                <c:pt idx="186" formatCode="0.00_);[Red]\(0.00\)">
                  <c:v>28.479999999999993</c:v>
                </c:pt>
                <c:pt idx="187" formatCode="0.00_);[Red]\(0.00\)">
                  <c:v>28.69</c:v>
                </c:pt>
                <c:pt idx="188" formatCode="0.00_);[Red]\(0.00\)">
                  <c:v>28.01</c:v>
                </c:pt>
                <c:pt idx="189" formatCode="0.00_);[Red]\(0.00\)">
                  <c:v>28.07</c:v>
                </c:pt>
                <c:pt idx="190">
                  <c:v>29.21</c:v>
                </c:pt>
                <c:pt idx="191">
                  <c:v>30.01</c:v>
                </c:pt>
                <c:pt idx="192">
                  <c:v>31.49</c:v>
                </c:pt>
                <c:pt idx="193">
                  <c:v>31.09</c:v>
                </c:pt>
                <c:pt idx="194">
                  <c:v>29.05</c:v>
                </c:pt>
                <c:pt idx="195">
                  <c:v>29.37</c:v>
                </c:pt>
                <c:pt idx="196">
                  <c:v>30.18</c:v>
                </c:pt>
                <c:pt idx="197">
                  <c:v>29.610000000000007</c:v>
                </c:pt>
                <c:pt idx="198">
                  <c:v>29.779999999999994</c:v>
                </c:pt>
                <c:pt idx="199">
                  <c:v>28.779999999999994</c:v>
                </c:pt>
                <c:pt idx="200">
                  <c:v>31.479999999999993</c:v>
                </c:pt>
                <c:pt idx="201">
                  <c:v>34.630000000000003</c:v>
                </c:pt>
                <c:pt idx="202">
                  <c:v>38.090000000000003</c:v>
                </c:pt>
                <c:pt idx="203">
                  <c:v>38.58</c:v>
                </c:pt>
                <c:pt idx="204">
                  <c:v>42.41</c:v>
                </c:pt>
                <c:pt idx="205" formatCode="0.00_ ">
                  <c:v>41.212727272727271</c:v>
                </c:pt>
                <c:pt idx="206" formatCode="0.00_ ">
                  <c:v>39.518333333333331</c:v>
                </c:pt>
                <c:pt idx="207" formatCode="0.00_ ">
                  <c:v>37.460975609756098</c:v>
                </c:pt>
                <c:pt idx="208" formatCode="0.00_ ">
                  <c:v>36.46</c:v>
                </c:pt>
                <c:pt idx="211" formatCode="0.00_ ">
                  <c:v>32.67</c:v>
                </c:pt>
                <c:pt idx="212" formatCode="0.00_ ">
                  <c:v>31.41</c:v>
                </c:pt>
                <c:pt idx="213" formatCode="0.00_ ">
                  <c:v>29.59</c:v>
                </c:pt>
                <c:pt idx="214" formatCode="0.00_ ">
                  <c:v>27.479999999999993</c:v>
                </c:pt>
                <c:pt idx="215" formatCode="0.00_ ">
                  <c:v>26.51</c:v>
                </c:pt>
                <c:pt idx="216" formatCode="0.00_ ">
                  <c:v>25.2</c:v>
                </c:pt>
                <c:pt idx="217" formatCode="0.00_ ">
                  <c:v>25.830000000000005</c:v>
                </c:pt>
                <c:pt idx="218" formatCode="0.00_ ">
                  <c:v>24.130000000000006</c:v>
                </c:pt>
                <c:pt idx="219" formatCode="0.00_ ">
                  <c:v>23.460685483870961</c:v>
                </c:pt>
                <c:pt idx="222">
                  <c:v>23.84</c:v>
                </c:pt>
                <c:pt idx="223">
                  <c:v>25.19</c:v>
                </c:pt>
                <c:pt idx="224">
                  <c:v>24.3</c:v>
                </c:pt>
                <c:pt idx="225">
                  <c:v>22.02</c:v>
                </c:pt>
                <c:pt idx="226">
                  <c:v>20.74</c:v>
                </c:pt>
                <c:pt idx="227" formatCode="0.00_);[Red]\(0.00\)">
                  <c:v>20.67</c:v>
                </c:pt>
                <c:pt idx="228" formatCode="0.00_);[Red]\(0.00\)">
                  <c:v>20</c:v>
                </c:pt>
                <c:pt idx="229" formatCode="0.00_);[Red]\(0.00\)">
                  <c:v>21.318181818181817</c:v>
                </c:pt>
                <c:pt idx="230" formatCode="0.00_);[Red]\(0.00\)">
                  <c:v>21.373913043478261</c:v>
                </c:pt>
                <c:pt idx="231" formatCode="0.00_);[Red]\(0.00\)">
                  <c:v>21.373913043478261</c:v>
                </c:pt>
                <c:pt idx="232">
                  <c:v>22.02</c:v>
                </c:pt>
                <c:pt idx="233">
                  <c:v>22.27</c:v>
                </c:pt>
                <c:pt idx="234">
                  <c:v>23.69</c:v>
                </c:pt>
                <c:pt idx="235">
                  <c:v>23.88</c:v>
                </c:pt>
                <c:pt idx="236">
                  <c:v>22.09</c:v>
                </c:pt>
                <c:pt idx="237">
                  <c:v>22.49</c:v>
                </c:pt>
                <c:pt idx="238">
                  <c:v>22.72</c:v>
                </c:pt>
                <c:pt idx="239">
                  <c:v>22.86</c:v>
                </c:pt>
                <c:pt idx="240">
                  <c:v>22.610000000000007</c:v>
                </c:pt>
                <c:pt idx="241">
                  <c:v>20.350000000000001</c:v>
                </c:pt>
              </c:numCache>
            </c:numRef>
          </c:val>
        </c:ser>
        <c:ser>
          <c:idx val="4"/>
          <c:order val="7"/>
          <c:tx>
            <c:strRef>
              <c:f>所有试点价格!$I$1</c:f>
              <c:strCache>
                <c:ptCount val="1"/>
                <c:pt idx="0">
                  <c:v>广东(GDEA13)</c:v>
                </c:pt>
              </c:strCache>
            </c:strRef>
          </c:tx>
          <c:spPr>
            <a:ln w="28575" cap="rnd">
              <a:solidFill>
                <a:schemeClr val="accent5"/>
              </a:solidFill>
              <a:round/>
            </a:ln>
            <a:effectLst/>
          </c:spPr>
          <c:marker>
            <c:symbol val="none"/>
          </c:marker>
          <c:dPt>
            <c:idx val="226"/>
            <c:marker>
              <c:symbol val="circle"/>
              <c:size val="4"/>
              <c:spPr>
                <a:solidFill>
                  <a:schemeClr val="accent5"/>
                </a:solidFill>
                <a:ln w="9525">
                  <a:solidFill>
                    <a:schemeClr val="accent5"/>
                  </a:solidFill>
                </a:ln>
                <a:effectLst/>
              </c:spPr>
            </c:marker>
          </c:dPt>
          <c:dLbls>
            <c:dLbl>
              <c:idx val="0"/>
              <c:layout>
                <c:manualLayout>
                  <c:x val="-4.3064472375440824E-2"/>
                  <c:y val="1.9748659433396196E-2"/>
                </c:manualLayout>
              </c:layout>
              <c:showVal val="1"/>
              <c:extLst>
                <c:ext xmlns:c15="http://schemas.microsoft.com/office/drawing/2012/chart" uri="{CE6537A1-D6FC-4f65-9D91-7224C49458BB}"/>
              </c:extLst>
            </c:dLbl>
            <c:dLbl>
              <c:idx val="6"/>
              <c:layout>
                <c:manualLayout>
                  <c:x val="-3.8339043938959441E-2"/>
                  <c:y val="-2.1515156420645984E-2"/>
                </c:manualLayout>
              </c:layout>
              <c:showVal val="1"/>
              <c:extLst>
                <c:ext xmlns:c15="http://schemas.microsoft.com/office/drawing/2012/chart" uri="{CE6537A1-D6FC-4f65-9D91-7224C49458BB}"/>
              </c:extLst>
            </c:dLbl>
            <c:dLbl>
              <c:idx val="20"/>
              <c:showVal val="1"/>
              <c:extLst>
                <c:ext xmlns:c15="http://schemas.microsoft.com/office/drawing/2012/chart" uri="{CE6537A1-D6FC-4f65-9D91-7224C49458BB}"/>
              </c:extLst>
            </c:dLbl>
            <c:dLbl>
              <c:idx val="68"/>
              <c:showVal val="1"/>
              <c:extLst>
                <c:ext xmlns:c15="http://schemas.microsoft.com/office/drawing/2012/chart" uri="{CE6537A1-D6FC-4f65-9D91-7224C49458BB}"/>
              </c:extLst>
            </c:dLbl>
            <c:dLbl>
              <c:idx val="81"/>
              <c:layout>
                <c:manualLayout>
                  <c:x val="-5.5671165786986769E-2"/>
                  <c:y val="-3.2494203654506088E-3"/>
                </c:manualLayout>
              </c:layout>
              <c:showVal val="1"/>
              <c:extLst>
                <c:ext xmlns:c15="http://schemas.microsoft.com/office/drawing/2012/chart" uri="{CE6537A1-D6FC-4f65-9D91-7224C49458BB}"/>
              </c:extLst>
            </c:dLbl>
            <c:dLbl>
              <c:idx val="241"/>
              <c:layout>
                <c:manualLayout>
                  <c:x val="0"/>
                  <c:y val="2.9945467720408694E-2"/>
                </c:manualLayout>
              </c:layout>
              <c:showVal val="1"/>
              <c:extLst>
                <c:ext xmlns:c15="http://schemas.microsoft.com/office/drawing/2012/chart" uri="{CE6537A1-D6FC-4f65-9D91-7224C49458BB}"/>
              </c:extLst>
            </c:dLbl>
            <c:delete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所有试点价格!$I$2:$I$243</c:f>
              <c:numCache>
                <c:formatCode>General</c:formatCode>
                <c:ptCount val="242"/>
                <c:pt idx="81" formatCode="0.00_);[Red]\(0.00\)">
                  <c:v>60</c:v>
                </c:pt>
                <c:pt idx="82" formatCode="0.00_);[Red]\(0.00\)">
                  <c:v>60.17</c:v>
                </c:pt>
                <c:pt idx="133" formatCode="0.00_);[Red]\(0.00\)">
                  <c:v>60</c:v>
                </c:pt>
                <c:pt idx="136" formatCode="0.00_);[Red]\(0.00\)">
                  <c:v>63</c:v>
                </c:pt>
                <c:pt idx="137" formatCode="0.00_);[Red]\(0.00\)">
                  <c:v>65</c:v>
                </c:pt>
                <c:pt idx="138" formatCode="0.00_);[Red]\(0.00\)">
                  <c:v>65</c:v>
                </c:pt>
                <c:pt idx="139" formatCode="0.00_);[Red]\(0.00\)">
                  <c:v>66</c:v>
                </c:pt>
                <c:pt idx="140" formatCode="0.00_);[Red]\(0.00\)">
                  <c:v>65</c:v>
                </c:pt>
                <c:pt idx="141" formatCode="0.00_);[Red]\(0.00\)">
                  <c:v>63</c:v>
                </c:pt>
                <c:pt idx="142" formatCode="0.00_);[Red]\(0.00\)">
                  <c:v>65</c:v>
                </c:pt>
                <c:pt idx="143" formatCode="0.00_);[Red]\(0.00\)">
                  <c:v>60</c:v>
                </c:pt>
                <c:pt idx="144" formatCode="0.00_);[Red]\(0.00\)">
                  <c:v>65</c:v>
                </c:pt>
                <c:pt idx="145" formatCode="0.00_);[Red]\(0.00\)">
                  <c:v>60</c:v>
                </c:pt>
                <c:pt idx="146" formatCode="0.00_);[Red]\(0.00\)">
                  <c:v>61.5</c:v>
                </c:pt>
                <c:pt idx="147" formatCode="0.00_);[Red]\(0.00\)">
                  <c:v>60</c:v>
                </c:pt>
                <c:pt idx="148" formatCode="0.00_);[Red]\(0.00\)">
                  <c:v>62</c:v>
                </c:pt>
                <c:pt idx="152" formatCode="0.00_);[Red]\(0.00\)">
                  <c:v>60.8</c:v>
                </c:pt>
                <c:pt idx="155" formatCode="0.00_);[Red]\(0.00\)">
                  <c:v>60</c:v>
                </c:pt>
                <c:pt idx="156" formatCode="0.00_);[Red]\(0.00\)">
                  <c:v>61.8</c:v>
                </c:pt>
                <c:pt idx="157" formatCode="0.00_);[Red]\(0.00\)">
                  <c:v>63.3</c:v>
                </c:pt>
                <c:pt idx="158" formatCode="0.00_);[Red]\(0.00\)">
                  <c:v>60</c:v>
                </c:pt>
                <c:pt idx="160" formatCode="0.00_);[Red]\(0.00\)">
                  <c:v>63.8</c:v>
                </c:pt>
                <c:pt idx="161" formatCode="0.00_);[Red]\(0.00\)">
                  <c:v>62</c:v>
                </c:pt>
                <c:pt idx="162" formatCode="0.00_);[Red]\(0.00\)">
                  <c:v>65.8</c:v>
                </c:pt>
                <c:pt idx="163" formatCode="0.00_);[Red]\(0.00\)">
                  <c:v>61</c:v>
                </c:pt>
                <c:pt idx="164" formatCode="0.00_);[Red]\(0.00\)">
                  <c:v>67</c:v>
                </c:pt>
                <c:pt idx="165" formatCode="0.00_);[Red]\(0.00\)">
                  <c:v>71.599999999999994</c:v>
                </c:pt>
                <c:pt idx="168" formatCode="0.00_);[Red]\(0.00\)">
                  <c:v>70.88</c:v>
                </c:pt>
                <c:pt idx="169" formatCode="0.00_);[Red]\(0.00\)">
                  <c:v>68.2</c:v>
                </c:pt>
                <c:pt idx="170" formatCode="0.00_);[Red]\(0.00\)">
                  <c:v>66.800000000000011</c:v>
                </c:pt>
                <c:pt idx="173" formatCode="0.00_);[Red]\(0.00\)">
                  <c:v>62.1</c:v>
                </c:pt>
                <c:pt idx="174" formatCode="0.00_);[Red]\(0.00\)">
                  <c:v>65.11999999999999</c:v>
                </c:pt>
                <c:pt idx="177" formatCode="0.00_);[Red]\(0.00\)">
                  <c:v>67.785714285714292</c:v>
                </c:pt>
                <c:pt idx="178" formatCode="0.00_);[Red]\(0.00\)">
                  <c:v>69.5</c:v>
                </c:pt>
                <c:pt idx="179" formatCode="0.00_);[Red]\(0.00\)">
                  <c:v>71.2</c:v>
                </c:pt>
                <c:pt idx="180" formatCode="0.00_);[Red]\(0.00\)">
                  <c:v>74.599999999999994</c:v>
                </c:pt>
                <c:pt idx="181" formatCode="0.00_);[Red]\(0.00\)">
                  <c:v>77</c:v>
                </c:pt>
                <c:pt idx="182" formatCode="0.00_);[Red]\(0.00\)">
                  <c:v>74.8</c:v>
                </c:pt>
                <c:pt idx="183" formatCode="0.00_);[Red]\(0.00\)">
                  <c:v>73</c:v>
                </c:pt>
                <c:pt idx="184" formatCode="0.00_);[Red]\(0.00\)">
                  <c:v>70.02</c:v>
                </c:pt>
                <c:pt idx="187" formatCode="0.00_);[Red]\(0.00\)">
                  <c:v>63.02</c:v>
                </c:pt>
                <c:pt idx="188" formatCode="0.00_);[Red]\(0.00\)">
                  <c:v>65.179999999999978</c:v>
                </c:pt>
                <c:pt idx="189" formatCode="0.00_);[Red]\(0.00\)">
                  <c:v>61.18</c:v>
                </c:pt>
                <c:pt idx="190" formatCode="0.00_);[Red]\(0.00\)">
                  <c:v>63.5</c:v>
                </c:pt>
                <c:pt idx="192" formatCode="0.00_);[Red]\(0.00\)">
                  <c:v>60.026069003258613</c:v>
                </c:pt>
                <c:pt idx="193" formatCode="0.00_);[Red]\(0.00\)">
                  <c:v>60.000661059695318</c:v>
                </c:pt>
                <c:pt idx="194" formatCode="0.00_);[Red]\(0.00\)">
                  <c:v>62.5</c:v>
                </c:pt>
                <c:pt idx="195" formatCode="0.00_);[Red]\(0.00\)">
                  <c:v>63.6</c:v>
                </c:pt>
                <c:pt idx="196" formatCode="0.00_);[Red]\(0.00\)">
                  <c:v>65.16</c:v>
                </c:pt>
                <c:pt idx="198" formatCode="0.00_);[Red]\(0.00\)">
                  <c:v>66.8</c:v>
                </c:pt>
                <c:pt idx="199" formatCode="0.00_);[Red]\(0.00\)">
                  <c:v>63.31866666666663</c:v>
                </c:pt>
                <c:pt idx="200" formatCode="0.00_);[Red]\(0.00\)">
                  <c:v>60.284848484848467</c:v>
                </c:pt>
                <c:pt idx="201" formatCode="0.00_);[Red]\(0.00\)">
                  <c:v>60.222288557213915</c:v>
                </c:pt>
                <c:pt idx="202" formatCode="0.00_);[Red]\(0.00\)">
                  <c:v>63</c:v>
                </c:pt>
                <c:pt idx="203" formatCode="0.00_);[Red]\(0.00\)">
                  <c:v>63.510000000000005</c:v>
                </c:pt>
                <c:pt idx="204" formatCode="0.00_);[Red]\(0.00\)">
                  <c:v>65.349999999999994</c:v>
                </c:pt>
                <c:pt idx="205" formatCode="0.00_);[Red]\(0.00\)">
                  <c:v>67.52000000000001</c:v>
                </c:pt>
                <c:pt idx="206" formatCode="0.00_);[Red]\(0.00\)">
                  <c:v>68.66</c:v>
                </c:pt>
                <c:pt idx="207" formatCode="0.00_);[Red]\(0.00\)">
                  <c:v>71</c:v>
                </c:pt>
                <c:pt idx="208" formatCode="0.00_);[Red]\(0.00\)">
                  <c:v>68</c:v>
                </c:pt>
                <c:pt idx="211" formatCode="0.00_);[Red]\(0.00\)">
                  <c:v>58.003836455331388</c:v>
                </c:pt>
                <c:pt idx="212" formatCode="0.00_);[Red]\(0.00\)">
                  <c:v>59.535442727495713</c:v>
                </c:pt>
                <c:pt idx="213" formatCode="0.00_);[Red]\(0.00\)">
                  <c:v>61.575000000000003</c:v>
                </c:pt>
                <c:pt idx="214" formatCode="0.00_);[Red]\(0.00\)">
                  <c:v>59.132659574468086</c:v>
                </c:pt>
                <c:pt idx="215" formatCode="0.00_);[Red]\(0.00\)">
                  <c:v>60.91</c:v>
                </c:pt>
                <c:pt idx="216" formatCode="0.00_);[Red]\(0.00\)">
                  <c:v>57.881179763661152</c:v>
                </c:pt>
                <c:pt idx="217" formatCode="0.00_);[Red]\(0.00\)">
                  <c:v>59.998832811989367</c:v>
                </c:pt>
                <c:pt idx="218" formatCode="0.00_);[Red]\(0.00\)">
                  <c:v>59.960164897221595</c:v>
                </c:pt>
                <c:pt idx="219" formatCode="0.00_);[Red]\(0.00\)">
                  <c:v>50.511785384970032</c:v>
                </c:pt>
                <c:pt idx="220" formatCode="0.00_);[Red]\(0.00\)">
                  <c:v>44.630644284657805</c:v>
                </c:pt>
                <c:pt idx="221" formatCode="0.00_);[Red]\(0.00\)">
                  <c:v>46.119590666094354</c:v>
                </c:pt>
                <c:pt idx="222" formatCode="0.00_ ">
                  <c:v>46</c:v>
                </c:pt>
                <c:pt idx="223" formatCode="0.00_ ">
                  <c:v>44.99114506020122</c:v>
                </c:pt>
                <c:pt idx="224" formatCode="0.00_ ">
                  <c:v>44.353780313837355</c:v>
                </c:pt>
                <c:pt idx="226" formatCode="0.00_ ">
                  <c:v>44.143740095087153</c:v>
                </c:pt>
                <c:pt idx="229" formatCode="0.00_);[Red]\(0.00\)">
                  <c:v>39.758938212357542</c:v>
                </c:pt>
                <c:pt idx="230" formatCode="0.00_);[Red]\(0.00\)">
                  <c:v>53.41</c:v>
                </c:pt>
                <c:pt idx="231" formatCode="0.00_);[Red]\(0.00\)">
                  <c:v>58.75</c:v>
                </c:pt>
                <c:pt idx="232" formatCode="0.00_);[Red]\(0.00\)">
                  <c:v>64.63</c:v>
                </c:pt>
                <c:pt idx="233" formatCode="0.00_);[Red]\(0.00\)">
                  <c:v>71.018690416457588</c:v>
                </c:pt>
                <c:pt idx="236" formatCode="0.00_ ">
                  <c:v>52.391130742049469</c:v>
                </c:pt>
                <c:pt idx="237" formatCode="0.00_ ">
                  <c:v>68.323985174726388</c:v>
                </c:pt>
                <c:pt idx="238" formatCode="0.00_ ">
                  <c:v>60</c:v>
                </c:pt>
                <c:pt idx="239" formatCode="0.00_ ">
                  <c:v>54</c:v>
                </c:pt>
                <c:pt idx="240" formatCode="0.00_ ">
                  <c:v>49.020848440899201</c:v>
                </c:pt>
                <c:pt idx="241" formatCode="0.00_ ">
                  <c:v>52.124006044007942</c:v>
                </c:pt>
              </c:numCache>
            </c:numRef>
          </c:val>
        </c:ser>
        <c:ser>
          <c:idx val="5"/>
          <c:order val="8"/>
          <c:tx>
            <c:strRef>
              <c:f>所有试点价格!$J$1</c:f>
              <c:strCache>
                <c:ptCount val="1"/>
                <c:pt idx="0">
                  <c:v>湖北(HBEA14)</c:v>
                </c:pt>
              </c:strCache>
            </c:strRef>
          </c:tx>
          <c:spPr>
            <a:ln w="28575" cap="rnd">
              <a:solidFill>
                <a:schemeClr val="accent6"/>
              </a:solidFill>
              <a:round/>
            </a:ln>
            <a:effectLst/>
          </c:spPr>
          <c:marker>
            <c:symbol val="none"/>
          </c:marker>
          <c:dLbls>
            <c:dLbl>
              <c:idx val="1"/>
              <c:layout>
                <c:manualLayout>
                  <c:x val="-4.944439420883949E-2"/>
                  <c:y val="0"/>
                </c:manualLayout>
              </c:layout>
              <c:showVal val="1"/>
              <c:extLst>
                <c:ext xmlns:c15="http://schemas.microsoft.com/office/drawing/2012/chart" uri="{CE6537A1-D6FC-4f65-9D91-7224C49458BB}"/>
              </c:extLst>
            </c:dLbl>
            <c:dLbl>
              <c:idx val="20"/>
              <c:layout>
                <c:manualLayout>
                  <c:x val="0"/>
                  <c:y val="0"/>
                </c:manualLayout>
              </c:layout>
              <c:showVal val="1"/>
              <c:extLst>
                <c:ext xmlns:c15="http://schemas.microsoft.com/office/drawing/2012/chart" uri="{CE6537A1-D6FC-4f65-9D91-7224C49458BB}"/>
              </c:extLst>
            </c:dLbl>
            <c:dLbl>
              <c:idx val="22"/>
              <c:layout>
                <c:manualLayout>
                  <c:x val="-5.1118725251945961E-2"/>
                  <c:y val="0"/>
                </c:manualLayout>
              </c:layout>
              <c:showVal val="1"/>
              <c:extLst>
                <c:ext xmlns:c15="http://schemas.microsoft.com/office/drawing/2012/chart" uri="{CE6537A1-D6FC-4f65-9D91-7224C49458BB}"/>
              </c:extLst>
            </c:dLbl>
            <c:dLbl>
              <c:idx val="149"/>
              <c:layout>
                <c:manualLayout>
                  <c:x val="-5.4328510756913521E-2"/>
                  <c:y val="1.1593591478477267E-2"/>
                </c:manualLayout>
              </c:layout>
              <c:showVal val="1"/>
              <c:extLst>
                <c:ext xmlns:c15="http://schemas.microsoft.com/office/drawing/2012/chart" uri="{CE6537A1-D6FC-4f65-9D91-7224C49458BB}"/>
              </c:extLst>
            </c:dLbl>
            <c:dLbl>
              <c:idx val="241"/>
              <c:layout>
                <c:manualLayout>
                  <c:x val="0"/>
                  <c:y val="-1.2297601967616315E-2"/>
                </c:manualLayout>
              </c:layout>
              <c:dLblPos val="r"/>
              <c:showVal val="1"/>
              <c:extLst>
                <c:ext xmlns:c15="http://schemas.microsoft.com/office/drawing/2012/chart" uri="{CE6537A1-D6FC-4f65-9D91-7224C49458BB}"/>
              </c:extLst>
            </c:dLbl>
            <c:delete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所有试点价格!$J$2:$J$243</c:f>
              <c:numCache>
                <c:formatCode>General</c:formatCode>
                <c:ptCount val="242"/>
                <c:pt idx="149" formatCode="0.00_);[Red]\(0.00\)">
                  <c:v>21.000039214148462</c:v>
                </c:pt>
                <c:pt idx="150" formatCode="0.00_);[Red]\(0.00\)">
                  <c:v>24.2</c:v>
                </c:pt>
                <c:pt idx="151" formatCode="0.00_);[Red]\(0.00\)">
                  <c:v>26.609671352240031</c:v>
                </c:pt>
                <c:pt idx="152" formatCode="0.00_);[Red]\(0.00\)">
                  <c:v>26.557912490964426</c:v>
                </c:pt>
                <c:pt idx="153" formatCode="0.00_);[Red]\(0.00\)">
                  <c:v>25.065387812528225</c:v>
                </c:pt>
                <c:pt idx="154" formatCode="0.00_);[Red]\(0.00\)">
                  <c:v>24.737922247882988</c:v>
                </c:pt>
                <c:pt idx="155" formatCode="0.00_);[Red]\(0.00\)">
                  <c:v>24.798219513705217</c:v>
                </c:pt>
                <c:pt idx="156" formatCode="0.00_);[Red]\(0.00\)">
                  <c:v>24.460112215179013</c:v>
                </c:pt>
                <c:pt idx="157" formatCode="0.00_);[Red]\(0.00\)">
                  <c:v>25.32860704392559</c:v>
                </c:pt>
                <c:pt idx="158" formatCode="0.00_);[Red]\(0.00\)">
                  <c:v>25.152197940909627</c:v>
                </c:pt>
                <c:pt idx="159" formatCode="0.00_);[Red]\(0.00\)">
                  <c:v>24.729083911862354</c:v>
                </c:pt>
                <c:pt idx="160" formatCode="0.00_);[Red]\(0.00\)">
                  <c:v>25.07294839059114</c:v>
                </c:pt>
                <c:pt idx="161" formatCode="0.00_);[Red]\(0.00\)">
                  <c:v>24.846889609674545</c:v>
                </c:pt>
                <c:pt idx="162" formatCode="0.00_);[Red]\(0.00\)">
                  <c:v>24.760350822939209</c:v>
                </c:pt>
                <c:pt idx="163" formatCode="0.00_);[Red]\(0.00\)">
                  <c:v>24.433467259646033</c:v>
                </c:pt>
                <c:pt idx="164" formatCode="0.00_);[Red]\(0.00\)">
                  <c:v>24.107583326542258</c:v>
                </c:pt>
                <c:pt idx="165" formatCode="0.00_);[Red]\(0.00\)">
                  <c:v>24.291403559490476</c:v>
                </c:pt>
                <c:pt idx="166" formatCode="0.00_);[Red]\(0.00\)">
                  <c:v>24.493906585072434</c:v>
                </c:pt>
                <c:pt idx="167" formatCode="0.00_);[Red]\(0.00\)">
                  <c:v>24.253008223005367</c:v>
                </c:pt>
                <c:pt idx="168" formatCode="0.00_);[Red]\(0.00\)">
                  <c:v>24.355407410953656</c:v>
                </c:pt>
                <c:pt idx="170" formatCode="0.00_);[Red]\(0.00\)">
                  <c:v>24.193474492810726</c:v>
                </c:pt>
                <c:pt idx="171" formatCode="0.00_);[Red]\(0.00\)">
                  <c:v>23.829690309220126</c:v>
                </c:pt>
                <c:pt idx="172" formatCode="0.00_);[Red]\(0.00\)">
                  <c:v>23.771137797632754</c:v>
                </c:pt>
                <c:pt idx="173" formatCode="0.00_);[Red]\(0.00\)">
                  <c:v>23.730164017325148</c:v>
                </c:pt>
                <c:pt idx="174" formatCode="0.00_);[Red]\(0.00\)">
                  <c:v>23.731519564654054</c:v>
                </c:pt>
                <c:pt idx="175" formatCode="0.00_);[Red]\(0.00\)">
                  <c:v>23.615268877124546</c:v>
                </c:pt>
                <c:pt idx="176" formatCode="0.00_);[Red]\(0.00\)">
                  <c:v>23.597375710328684</c:v>
                </c:pt>
                <c:pt idx="177" formatCode="0.00_);[Red]\(0.00\)">
                  <c:v>23.718946530449774</c:v>
                </c:pt>
                <c:pt idx="178" formatCode="0.00_);[Red]\(0.00\)">
                  <c:v>24.011531771426117</c:v>
                </c:pt>
                <c:pt idx="179" formatCode="0.00_);[Red]\(0.00\)">
                  <c:v>23.959979995713361</c:v>
                </c:pt>
                <c:pt idx="180" formatCode="0.00_);[Red]\(0.00\)">
                  <c:v>23.945472275669037</c:v>
                </c:pt>
                <c:pt idx="181" formatCode="0.00_);[Red]\(0.00\)">
                  <c:v>24.030165756522706</c:v>
                </c:pt>
                <c:pt idx="182" formatCode="0.00_);[Red]\(0.00\)">
                  <c:v>23.814650646121226</c:v>
                </c:pt>
                <c:pt idx="183" formatCode="0.00_);[Red]\(0.00\)">
                  <c:v>24.313287604617233</c:v>
                </c:pt>
                <c:pt idx="184" formatCode="0.00_);[Red]\(0.00\)">
                  <c:v>23.904904836619142</c:v>
                </c:pt>
                <c:pt idx="185" formatCode="0.00_);[Red]\(0.00\)">
                  <c:v>23.89417852766519</c:v>
                </c:pt>
                <c:pt idx="186" formatCode="0.00_);[Red]\(0.00\)">
                  <c:v>23.8868474014443</c:v>
                </c:pt>
                <c:pt idx="187" formatCode="0.00_);[Red]\(0.00\)">
                  <c:v>23.888059318372427</c:v>
                </c:pt>
                <c:pt idx="188" formatCode="0.00_);[Red]\(0.00\)">
                  <c:v>23.713198336207771</c:v>
                </c:pt>
                <c:pt idx="189" formatCode="0.00_);[Red]\(0.00\)">
                  <c:v>23.90984633514022</c:v>
                </c:pt>
                <c:pt idx="190" formatCode="0.00_);[Red]\(0.00\)">
                  <c:v>23.931821547955774</c:v>
                </c:pt>
                <c:pt idx="191" formatCode="0.00_);[Red]\(0.00\)">
                  <c:v>23.976193594800424</c:v>
                </c:pt>
                <c:pt idx="192" formatCode="0.00_);[Red]\(0.00\)">
                  <c:v>23.940988885646828</c:v>
                </c:pt>
                <c:pt idx="193" formatCode="0.00_);[Red]\(0.00\)">
                  <c:v>23.624106069357985</c:v>
                </c:pt>
                <c:pt idx="194" formatCode="0.00_);[Red]\(0.00\)">
                  <c:v>23.725146356705405</c:v>
                </c:pt>
                <c:pt idx="195" formatCode="0.00_);[Red]\(0.00\)">
                  <c:v>23.683479351148026</c:v>
                </c:pt>
                <c:pt idx="196" formatCode="0.00_);[Red]\(0.00\)">
                  <c:v>23.644160233884438</c:v>
                </c:pt>
                <c:pt idx="197" formatCode="0.00_);[Red]\(0.00\)">
                  <c:v>23.522526368182781</c:v>
                </c:pt>
                <c:pt idx="198" formatCode="0.00_);[Red]\(0.00\)">
                  <c:v>23.393908330387653</c:v>
                </c:pt>
                <c:pt idx="199" formatCode="0.00_);[Red]\(0.00\)">
                  <c:v>23.388147570429176</c:v>
                </c:pt>
                <c:pt idx="200" formatCode="0.00_);[Red]\(0.00\)">
                  <c:v>22.856683482506099</c:v>
                </c:pt>
                <c:pt idx="201" formatCode="0.00_);[Red]\(0.00\)">
                  <c:v>22.890062256989449</c:v>
                </c:pt>
                <c:pt idx="202" formatCode="0.00_);[Red]\(0.00\)">
                  <c:v>22.916318596319812</c:v>
                </c:pt>
                <c:pt idx="203" formatCode="0.00_);[Red]\(0.00\)">
                  <c:v>22.923820884513908</c:v>
                </c:pt>
                <c:pt idx="204" formatCode="0.00_ ">
                  <c:v>22.909719276118388</c:v>
                </c:pt>
                <c:pt idx="205" formatCode="0.00_ ">
                  <c:v>23.10619816837103</c:v>
                </c:pt>
                <c:pt idx="206" formatCode="0.00_ ">
                  <c:v>23.050169679708432</c:v>
                </c:pt>
                <c:pt idx="207" formatCode="0.00_ ">
                  <c:v>22.725798248770523</c:v>
                </c:pt>
                <c:pt idx="208" formatCode="0.00_ ">
                  <c:v>22.622922784960259</c:v>
                </c:pt>
                <c:pt idx="209" formatCode="0.00_ ">
                  <c:v>22.73820123610977</c:v>
                </c:pt>
                <c:pt idx="211" formatCode="0.00_ ">
                  <c:v>22.776677549339681</c:v>
                </c:pt>
                <c:pt idx="212" formatCode="0.00_ ">
                  <c:v>22.908834328730819</c:v>
                </c:pt>
                <c:pt idx="213" formatCode="0.00_ ">
                  <c:v>22.877162392838184</c:v>
                </c:pt>
                <c:pt idx="214" formatCode="0.00_ ">
                  <c:v>22.759735654272433</c:v>
                </c:pt>
                <c:pt idx="215" formatCode="0.00_ ">
                  <c:v>22.952799155876292</c:v>
                </c:pt>
                <c:pt idx="216" formatCode="0.00_ ">
                  <c:v>23.219784049209323</c:v>
                </c:pt>
                <c:pt idx="217" formatCode="0.00_ ">
                  <c:v>23.246012944577085</c:v>
                </c:pt>
                <c:pt idx="218" formatCode="0.00_ ">
                  <c:v>23.281749518617943</c:v>
                </c:pt>
                <c:pt idx="219" formatCode="0.00_ ">
                  <c:v>23.635031997469401</c:v>
                </c:pt>
                <c:pt idx="222" formatCode="0.00_);[Red]\(0.00\)">
                  <c:v>24.010752384791079</c:v>
                </c:pt>
                <c:pt idx="223" formatCode="0.00_);[Red]\(0.00\)">
                  <c:v>24.138305411764705</c:v>
                </c:pt>
                <c:pt idx="224" formatCode="0.00_);[Red]\(0.00\)">
                  <c:v>24.014091659532838</c:v>
                </c:pt>
                <c:pt idx="225" formatCode="0.00_);[Red]\(0.00\)">
                  <c:v>23.954741172357529</c:v>
                </c:pt>
                <c:pt idx="226" formatCode="0.00_);[Red]\(0.00\)">
                  <c:v>23.904181930311442</c:v>
                </c:pt>
                <c:pt idx="227" formatCode="0.00_);[Red]\(0.00\)">
                  <c:v>23.543550089109832</c:v>
                </c:pt>
                <c:pt idx="228" formatCode="0.00_);[Red]\(0.00\)">
                  <c:v>23.618367878942014</c:v>
                </c:pt>
                <c:pt idx="229" formatCode="0.00_);[Red]\(0.00\)">
                  <c:v>21.867698728893956</c:v>
                </c:pt>
                <c:pt idx="230" formatCode="0.00_);[Red]\(0.00\)">
                  <c:v>21.311997602477447</c:v>
                </c:pt>
                <c:pt idx="231" formatCode="0.00_);[Red]\(0.00\)">
                  <c:v>22.776001248959194</c:v>
                </c:pt>
                <c:pt idx="232" formatCode="0.00_);[Red]\(0.00\)">
                  <c:v>22.736741756101019</c:v>
                </c:pt>
                <c:pt idx="233" formatCode="0.00_);[Red]\(0.00\)">
                  <c:v>23.872981059462731</c:v>
                </c:pt>
                <c:pt idx="234" formatCode="0.00_);[Red]\(0.00\)">
                  <c:v>23.503794564865732</c:v>
                </c:pt>
                <c:pt idx="235" formatCode="0.00_);[Red]\(0.00\)">
                  <c:v>23.598089304257527</c:v>
                </c:pt>
                <c:pt idx="236" formatCode="0.00_);[Red]\(0.00\)">
                  <c:v>23.430246274925917</c:v>
                </c:pt>
                <c:pt idx="237" formatCode="0.00_);[Red]\(0.00\)">
                  <c:v>23.077468167012157</c:v>
                </c:pt>
                <c:pt idx="238" formatCode="0.00_);[Red]\(0.00\)">
                  <c:v>23.107683627625118</c:v>
                </c:pt>
                <c:pt idx="239" formatCode="0.00_);[Red]\(0.00\)">
                  <c:v>23.064928558766177</c:v>
                </c:pt>
                <c:pt idx="240" formatCode="0.00_);[Red]\(0.00\)">
                  <c:v>22.473930896039899</c:v>
                </c:pt>
                <c:pt idx="241" formatCode="0.00_);[Red]\(0.00\)">
                  <c:v>23.041085841418948</c:v>
                </c:pt>
              </c:numCache>
            </c:numRef>
          </c:val>
        </c:ser>
        <c:ser>
          <c:idx val="9"/>
          <c:order val="9"/>
          <c:tx>
            <c:strRef>
              <c:f>所有试点价格!$K$1</c:f>
              <c:strCache>
                <c:ptCount val="1"/>
                <c:pt idx="0">
                  <c:v>重庆(CQEA-1)</c:v>
                </c:pt>
              </c:strCache>
            </c:strRef>
          </c:tx>
          <c:spPr>
            <a:ln w="28575" cap="rnd">
              <a:solidFill>
                <a:srgbClr val="FF3399"/>
              </a:solidFill>
              <a:round/>
            </a:ln>
            <a:effectLst/>
          </c:spPr>
          <c:marker>
            <c:symbol val="none"/>
          </c:marker>
          <c:dLbls>
            <c:dLbl>
              <c:idx val="202"/>
              <c:layout>
                <c:manualLayout>
                  <c:x val="-1.6064091795893683E-2"/>
                  <c:y val="-3.73543694412668E-3"/>
                </c:manualLayout>
              </c:layout>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F3399"/>
                      </a:solidFill>
                      <a:latin typeface="+mn-lt"/>
                      <a:ea typeface="+mn-ea"/>
                      <a:cs typeface="+mn-cs"/>
                    </a:defRPr>
                  </a:pPr>
                  <a:endParaRPr lang="zh-CN"/>
                </a:p>
              </c:txPr>
              <c:showVal val="1"/>
              <c:extLst>
                <c:ext xmlns:c15="http://schemas.microsoft.com/office/drawing/2012/chart" uri="{CE6537A1-D6FC-4f65-9D91-7224C49458BB}"/>
              </c:extLst>
            </c:dLbl>
            <c:delete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所有试点价格!$A$2:$A$243</c:f>
              <c:numCache>
                <c:formatCode>m/d;@</c:formatCode>
                <c:ptCount val="242"/>
                <c:pt idx="0">
                  <c:v>41443</c:v>
                </c:pt>
                <c:pt idx="1">
                  <c:v>41491</c:v>
                </c:pt>
                <c:pt idx="2">
                  <c:v>41494</c:v>
                </c:pt>
                <c:pt idx="3">
                  <c:v>41495</c:v>
                </c:pt>
                <c:pt idx="4">
                  <c:v>41498</c:v>
                </c:pt>
                <c:pt idx="5">
                  <c:v>41500</c:v>
                </c:pt>
                <c:pt idx="6">
                  <c:v>41501</c:v>
                </c:pt>
                <c:pt idx="7">
                  <c:v>41506</c:v>
                </c:pt>
                <c:pt idx="8">
                  <c:v>41508</c:v>
                </c:pt>
                <c:pt idx="9">
                  <c:v>41509</c:v>
                </c:pt>
                <c:pt idx="10">
                  <c:v>41514</c:v>
                </c:pt>
                <c:pt idx="11">
                  <c:v>41515</c:v>
                </c:pt>
                <c:pt idx="12">
                  <c:v>41519</c:v>
                </c:pt>
                <c:pt idx="13">
                  <c:v>41521</c:v>
                </c:pt>
                <c:pt idx="14">
                  <c:v>41523</c:v>
                </c:pt>
                <c:pt idx="15">
                  <c:v>41526</c:v>
                </c:pt>
                <c:pt idx="16">
                  <c:v>41527</c:v>
                </c:pt>
                <c:pt idx="17">
                  <c:v>41528</c:v>
                </c:pt>
                <c:pt idx="18">
                  <c:v>41529</c:v>
                </c:pt>
                <c:pt idx="19">
                  <c:v>41530</c:v>
                </c:pt>
                <c:pt idx="20">
                  <c:v>41533</c:v>
                </c:pt>
                <c:pt idx="21">
                  <c:v>41534</c:v>
                </c:pt>
                <c:pt idx="22">
                  <c:v>41535</c:v>
                </c:pt>
                <c:pt idx="23">
                  <c:v>41539</c:v>
                </c:pt>
                <c:pt idx="24">
                  <c:v>41540</c:v>
                </c:pt>
                <c:pt idx="25">
                  <c:v>41541</c:v>
                </c:pt>
                <c:pt idx="26">
                  <c:v>41542</c:v>
                </c:pt>
                <c:pt idx="27">
                  <c:v>41543</c:v>
                </c:pt>
                <c:pt idx="28">
                  <c:v>41544</c:v>
                </c:pt>
                <c:pt idx="29">
                  <c:v>41546</c:v>
                </c:pt>
                <c:pt idx="30">
                  <c:v>41547</c:v>
                </c:pt>
                <c:pt idx="31">
                  <c:v>41555</c:v>
                </c:pt>
                <c:pt idx="32">
                  <c:v>41556</c:v>
                </c:pt>
                <c:pt idx="33">
                  <c:v>41557</c:v>
                </c:pt>
                <c:pt idx="34">
                  <c:v>41558</c:v>
                </c:pt>
                <c:pt idx="35">
                  <c:v>41559</c:v>
                </c:pt>
                <c:pt idx="36">
                  <c:v>41561</c:v>
                </c:pt>
                <c:pt idx="37">
                  <c:v>41562</c:v>
                </c:pt>
                <c:pt idx="38">
                  <c:v>41563</c:v>
                </c:pt>
                <c:pt idx="39">
                  <c:v>41564</c:v>
                </c:pt>
                <c:pt idx="40">
                  <c:v>41565</c:v>
                </c:pt>
                <c:pt idx="41">
                  <c:v>41568</c:v>
                </c:pt>
                <c:pt idx="42">
                  <c:v>41569</c:v>
                </c:pt>
                <c:pt idx="43">
                  <c:v>41570</c:v>
                </c:pt>
                <c:pt idx="44">
                  <c:v>41571</c:v>
                </c:pt>
                <c:pt idx="45">
                  <c:v>41572</c:v>
                </c:pt>
                <c:pt idx="46">
                  <c:v>41575</c:v>
                </c:pt>
                <c:pt idx="47">
                  <c:v>41576</c:v>
                </c:pt>
                <c:pt idx="48">
                  <c:v>41577</c:v>
                </c:pt>
                <c:pt idx="49">
                  <c:v>41578</c:v>
                </c:pt>
                <c:pt idx="50">
                  <c:v>41579</c:v>
                </c:pt>
                <c:pt idx="51">
                  <c:v>41583</c:v>
                </c:pt>
                <c:pt idx="52">
                  <c:v>41585</c:v>
                </c:pt>
                <c:pt idx="53">
                  <c:v>41586</c:v>
                </c:pt>
                <c:pt idx="54">
                  <c:v>41589</c:v>
                </c:pt>
                <c:pt idx="55">
                  <c:v>41590</c:v>
                </c:pt>
                <c:pt idx="56">
                  <c:v>41591</c:v>
                </c:pt>
                <c:pt idx="57">
                  <c:v>41592</c:v>
                </c:pt>
                <c:pt idx="58">
                  <c:v>41593</c:v>
                </c:pt>
                <c:pt idx="59">
                  <c:v>41596</c:v>
                </c:pt>
                <c:pt idx="60">
                  <c:v>41597</c:v>
                </c:pt>
                <c:pt idx="61">
                  <c:v>41598</c:v>
                </c:pt>
                <c:pt idx="62">
                  <c:v>41599</c:v>
                </c:pt>
                <c:pt idx="63">
                  <c:v>41600</c:v>
                </c:pt>
                <c:pt idx="64">
                  <c:v>41603</c:v>
                </c:pt>
                <c:pt idx="65">
                  <c:v>41604</c:v>
                </c:pt>
                <c:pt idx="66">
                  <c:v>41605</c:v>
                </c:pt>
                <c:pt idx="67">
                  <c:v>41606</c:v>
                </c:pt>
                <c:pt idx="68">
                  <c:v>41607</c:v>
                </c:pt>
                <c:pt idx="69">
                  <c:v>41610</c:v>
                </c:pt>
                <c:pt idx="70">
                  <c:v>41611</c:v>
                </c:pt>
                <c:pt idx="71">
                  <c:v>41612</c:v>
                </c:pt>
                <c:pt idx="72">
                  <c:v>41613</c:v>
                </c:pt>
                <c:pt idx="73">
                  <c:v>41614</c:v>
                </c:pt>
                <c:pt idx="74">
                  <c:v>41617</c:v>
                </c:pt>
                <c:pt idx="75">
                  <c:v>41618</c:v>
                </c:pt>
                <c:pt idx="76">
                  <c:v>41619</c:v>
                </c:pt>
                <c:pt idx="77">
                  <c:v>41620</c:v>
                </c:pt>
                <c:pt idx="78">
                  <c:v>41621</c:v>
                </c:pt>
                <c:pt idx="79">
                  <c:v>41624</c:v>
                </c:pt>
                <c:pt idx="80">
                  <c:v>41625</c:v>
                </c:pt>
                <c:pt idx="81">
                  <c:v>41627</c:v>
                </c:pt>
                <c:pt idx="82">
                  <c:v>41628</c:v>
                </c:pt>
                <c:pt idx="83">
                  <c:v>41631</c:v>
                </c:pt>
                <c:pt idx="84">
                  <c:v>41632</c:v>
                </c:pt>
                <c:pt idx="85">
                  <c:v>41633</c:v>
                </c:pt>
                <c:pt idx="86">
                  <c:v>41634</c:v>
                </c:pt>
                <c:pt idx="87">
                  <c:v>41635</c:v>
                </c:pt>
                <c:pt idx="88">
                  <c:v>41638</c:v>
                </c:pt>
                <c:pt idx="89">
                  <c:v>41639</c:v>
                </c:pt>
                <c:pt idx="90" formatCode="yyyy/m/d;@">
                  <c:v>41641</c:v>
                </c:pt>
                <c:pt idx="91">
                  <c:v>41642</c:v>
                </c:pt>
                <c:pt idx="92">
                  <c:v>41645</c:v>
                </c:pt>
                <c:pt idx="93">
                  <c:v>41646</c:v>
                </c:pt>
                <c:pt idx="94">
                  <c:v>41647</c:v>
                </c:pt>
                <c:pt idx="95">
                  <c:v>41648</c:v>
                </c:pt>
                <c:pt idx="96">
                  <c:v>41649</c:v>
                </c:pt>
                <c:pt idx="97">
                  <c:v>41652</c:v>
                </c:pt>
                <c:pt idx="98">
                  <c:v>41653</c:v>
                </c:pt>
                <c:pt idx="99">
                  <c:v>41654</c:v>
                </c:pt>
                <c:pt idx="100">
                  <c:v>41655</c:v>
                </c:pt>
                <c:pt idx="101">
                  <c:v>41656</c:v>
                </c:pt>
                <c:pt idx="102">
                  <c:v>41659</c:v>
                </c:pt>
                <c:pt idx="103">
                  <c:v>41660</c:v>
                </c:pt>
                <c:pt idx="104">
                  <c:v>41661</c:v>
                </c:pt>
                <c:pt idx="105">
                  <c:v>41662</c:v>
                </c:pt>
                <c:pt idx="106">
                  <c:v>41663</c:v>
                </c:pt>
                <c:pt idx="107">
                  <c:v>41666</c:v>
                </c:pt>
                <c:pt idx="108">
                  <c:v>41667</c:v>
                </c:pt>
                <c:pt idx="109">
                  <c:v>41668</c:v>
                </c:pt>
                <c:pt idx="110">
                  <c:v>41669</c:v>
                </c:pt>
                <c:pt idx="111">
                  <c:v>41677</c:v>
                </c:pt>
                <c:pt idx="112">
                  <c:v>41680</c:v>
                </c:pt>
                <c:pt idx="113">
                  <c:v>41681</c:v>
                </c:pt>
                <c:pt idx="114">
                  <c:v>41682</c:v>
                </c:pt>
                <c:pt idx="115">
                  <c:v>41683</c:v>
                </c:pt>
                <c:pt idx="116">
                  <c:v>41684</c:v>
                </c:pt>
                <c:pt idx="117">
                  <c:v>41687</c:v>
                </c:pt>
                <c:pt idx="118">
                  <c:v>41688</c:v>
                </c:pt>
                <c:pt idx="119">
                  <c:v>41689</c:v>
                </c:pt>
                <c:pt idx="120">
                  <c:v>41690</c:v>
                </c:pt>
                <c:pt idx="121">
                  <c:v>41691</c:v>
                </c:pt>
                <c:pt idx="122">
                  <c:v>41694</c:v>
                </c:pt>
                <c:pt idx="123">
                  <c:v>41695</c:v>
                </c:pt>
                <c:pt idx="124">
                  <c:v>41696</c:v>
                </c:pt>
                <c:pt idx="125">
                  <c:v>41697</c:v>
                </c:pt>
                <c:pt idx="126">
                  <c:v>41698</c:v>
                </c:pt>
                <c:pt idx="127">
                  <c:v>41701</c:v>
                </c:pt>
                <c:pt idx="128">
                  <c:v>41702</c:v>
                </c:pt>
                <c:pt idx="129">
                  <c:v>41703</c:v>
                </c:pt>
                <c:pt idx="130">
                  <c:v>41704</c:v>
                </c:pt>
                <c:pt idx="131">
                  <c:v>41705</c:v>
                </c:pt>
                <c:pt idx="132">
                  <c:v>41708</c:v>
                </c:pt>
                <c:pt idx="133">
                  <c:v>41709</c:v>
                </c:pt>
                <c:pt idx="134">
                  <c:v>41710</c:v>
                </c:pt>
                <c:pt idx="135">
                  <c:v>41711</c:v>
                </c:pt>
                <c:pt idx="136">
                  <c:v>41712</c:v>
                </c:pt>
                <c:pt idx="137">
                  <c:v>41715</c:v>
                </c:pt>
                <c:pt idx="138">
                  <c:v>41716</c:v>
                </c:pt>
                <c:pt idx="139">
                  <c:v>41717</c:v>
                </c:pt>
                <c:pt idx="140">
                  <c:v>41718</c:v>
                </c:pt>
                <c:pt idx="141">
                  <c:v>41719</c:v>
                </c:pt>
                <c:pt idx="142">
                  <c:v>41722</c:v>
                </c:pt>
                <c:pt idx="143">
                  <c:v>41723</c:v>
                </c:pt>
                <c:pt idx="144">
                  <c:v>41724</c:v>
                </c:pt>
                <c:pt idx="145">
                  <c:v>41725</c:v>
                </c:pt>
                <c:pt idx="146">
                  <c:v>41726</c:v>
                </c:pt>
                <c:pt idx="147">
                  <c:v>41729</c:v>
                </c:pt>
                <c:pt idx="148">
                  <c:v>41730</c:v>
                </c:pt>
                <c:pt idx="149">
                  <c:v>41731</c:v>
                </c:pt>
                <c:pt idx="150">
                  <c:v>41732</c:v>
                </c:pt>
                <c:pt idx="151">
                  <c:v>41733</c:v>
                </c:pt>
                <c:pt idx="152">
                  <c:v>41737</c:v>
                </c:pt>
                <c:pt idx="153">
                  <c:v>41738</c:v>
                </c:pt>
                <c:pt idx="154">
                  <c:v>41739</c:v>
                </c:pt>
                <c:pt idx="155">
                  <c:v>41740</c:v>
                </c:pt>
                <c:pt idx="156">
                  <c:v>41743</c:v>
                </c:pt>
                <c:pt idx="157">
                  <c:v>41744</c:v>
                </c:pt>
                <c:pt idx="158">
                  <c:v>41745</c:v>
                </c:pt>
                <c:pt idx="159">
                  <c:v>41746</c:v>
                </c:pt>
                <c:pt idx="160">
                  <c:v>41747</c:v>
                </c:pt>
                <c:pt idx="161">
                  <c:v>41750</c:v>
                </c:pt>
                <c:pt idx="162">
                  <c:v>41751</c:v>
                </c:pt>
                <c:pt idx="163">
                  <c:v>41752</c:v>
                </c:pt>
                <c:pt idx="164">
                  <c:v>41753</c:v>
                </c:pt>
                <c:pt idx="165">
                  <c:v>41754</c:v>
                </c:pt>
                <c:pt idx="166">
                  <c:v>41757</c:v>
                </c:pt>
                <c:pt idx="167">
                  <c:v>41758</c:v>
                </c:pt>
                <c:pt idx="168">
                  <c:v>41759</c:v>
                </c:pt>
                <c:pt idx="169">
                  <c:v>41763</c:v>
                </c:pt>
                <c:pt idx="170">
                  <c:v>41764</c:v>
                </c:pt>
                <c:pt idx="171">
                  <c:v>41765</c:v>
                </c:pt>
                <c:pt idx="172">
                  <c:v>41766</c:v>
                </c:pt>
                <c:pt idx="173">
                  <c:v>41767</c:v>
                </c:pt>
                <c:pt idx="174">
                  <c:v>41768</c:v>
                </c:pt>
                <c:pt idx="175">
                  <c:v>41771</c:v>
                </c:pt>
                <c:pt idx="176">
                  <c:v>41772</c:v>
                </c:pt>
                <c:pt idx="177">
                  <c:v>41773</c:v>
                </c:pt>
                <c:pt idx="178">
                  <c:v>41774</c:v>
                </c:pt>
                <c:pt idx="179">
                  <c:v>41775</c:v>
                </c:pt>
                <c:pt idx="180">
                  <c:v>41778</c:v>
                </c:pt>
                <c:pt idx="181">
                  <c:v>41779</c:v>
                </c:pt>
                <c:pt idx="182">
                  <c:v>41780</c:v>
                </c:pt>
                <c:pt idx="183">
                  <c:v>41781</c:v>
                </c:pt>
                <c:pt idx="184">
                  <c:v>41782</c:v>
                </c:pt>
                <c:pt idx="185">
                  <c:v>41785</c:v>
                </c:pt>
                <c:pt idx="186">
                  <c:v>41786</c:v>
                </c:pt>
                <c:pt idx="187">
                  <c:v>41787</c:v>
                </c:pt>
                <c:pt idx="188">
                  <c:v>41788</c:v>
                </c:pt>
                <c:pt idx="189">
                  <c:v>41789</c:v>
                </c:pt>
                <c:pt idx="190">
                  <c:v>41793</c:v>
                </c:pt>
                <c:pt idx="191">
                  <c:v>41794</c:v>
                </c:pt>
                <c:pt idx="192">
                  <c:v>41795</c:v>
                </c:pt>
                <c:pt idx="193">
                  <c:v>41796</c:v>
                </c:pt>
                <c:pt idx="194">
                  <c:v>41799</c:v>
                </c:pt>
                <c:pt idx="195">
                  <c:v>41800</c:v>
                </c:pt>
                <c:pt idx="196">
                  <c:v>41801</c:v>
                </c:pt>
                <c:pt idx="197">
                  <c:v>41802</c:v>
                </c:pt>
                <c:pt idx="198">
                  <c:v>41803</c:v>
                </c:pt>
                <c:pt idx="199">
                  <c:v>41806</c:v>
                </c:pt>
                <c:pt idx="200">
                  <c:v>41807</c:v>
                </c:pt>
                <c:pt idx="201">
                  <c:v>41808</c:v>
                </c:pt>
                <c:pt idx="202">
                  <c:v>41809</c:v>
                </c:pt>
                <c:pt idx="203">
                  <c:v>41810</c:v>
                </c:pt>
                <c:pt idx="204">
                  <c:v>41813</c:v>
                </c:pt>
                <c:pt idx="205">
                  <c:v>41814</c:v>
                </c:pt>
                <c:pt idx="206">
                  <c:v>41815</c:v>
                </c:pt>
                <c:pt idx="207">
                  <c:v>41816</c:v>
                </c:pt>
                <c:pt idx="208">
                  <c:v>41817</c:v>
                </c:pt>
                <c:pt idx="209">
                  <c:v>41818</c:v>
                </c:pt>
                <c:pt idx="210">
                  <c:v>41819</c:v>
                </c:pt>
                <c:pt idx="211">
                  <c:v>41821</c:v>
                </c:pt>
                <c:pt idx="212">
                  <c:v>41822</c:v>
                </c:pt>
                <c:pt idx="213">
                  <c:v>41823</c:v>
                </c:pt>
                <c:pt idx="214">
                  <c:v>41824</c:v>
                </c:pt>
                <c:pt idx="215">
                  <c:v>41827</c:v>
                </c:pt>
                <c:pt idx="216">
                  <c:v>41828</c:v>
                </c:pt>
                <c:pt idx="217">
                  <c:v>41829</c:v>
                </c:pt>
                <c:pt idx="218">
                  <c:v>41830</c:v>
                </c:pt>
                <c:pt idx="219">
                  <c:v>41831</c:v>
                </c:pt>
                <c:pt idx="220">
                  <c:v>41832</c:v>
                </c:pt>
                <c:pt idx="221">
                  <c:v>41833</c:v>
                </c:pt>
                <c:pt idx="222">
                  <c:v>41834</c:v>
                </c:pt>
                <c:pt idx="223">
                  <c:v>41835</c:v>
                </c:pt>
                <c:pt idx="224">
                  <c:v>41836</c:v>
                </c:pt>
                <c:pt idx="225">
                  <c:v>41837</c:v>
                </c:pt>
                <c:pt idx="226">
                  <c:v>41838</c:v>
                </c:pt>
                <c:pt idx="227">
                  <c:v>41841</c:v>
                </c:pt>
                <c:pt idx="228">
                  <c:v>41842</c:v>
                </c:pt>
                <c:pt idx="229">
                  <c:v>41843</c:v>
                </c:pt>
                <c:pt idx="230">
                  <c:v>41844</c:v>
                </c:pt>
                <c:pt idx="231">
                  <c:v>41845</c:v>
                </c:pt>
                <c:pt idx="232">
                  <c:v>41848</c:v>
                </c:pt>
                <c:pt idx="233">
                  <c:v>41849</c:v>
                </c:pt>
                <c:pt idx="234">
                  <c:v>41850</c:v>
                </c:pt>
                <c:pt idx="235">
                  <c:v>41851</c:v>
                </c:pt>
                <c:pt idx="236">
                  <c:v>41852</c:v>
                </c:pt>
                <c:pt idx="237">
                  <c:v>41855</c:v>
                </c:pt>
                <c:pt idx="238">
                  <c:v>41856</c:v>
                </c:pt>
                <c:pt idx="239">
                  <c:v>41857</c:v>
                </c:pt>
                <c:pt idx="240">
                  <c:v>41858</c:v>
                </c:pt>
                <c:pt idx="241">
                  <c:v>41859</c:v>
                </c:pt>
              </c:numCache>
            </c:numRef>
          </c:cat>
          <c:val>
            <c:numRef>
              <c:f>所有试点价格!$K$2:$K$243</c:f>
              <c:numCache>
                <c:formatCode>General</c:formatCode>
                <c:ptCount val="242"/>
                <c:pt idx="201" formatCode="0.00">
                  <c:v>30.741379310344829</c:v>
                </c:pt>
                <c:pt idx="202" formatCode="0.00">
                  <c:v>30.741379310344829</c:v>
                </c:pt>
              </c:numCache>
            </c:numRef>
          </c:val>
        </c:ser>
        <c:marker val="1"/>
        <c:axId val="112138112"/>
        <c:axId val="112139648"/>
      </c:lineChart>
      <c:catAx>
        <c:axId val="112138112"/>
        <c:scaling>
          <c:orientation val="minMax"/>
        </c:scaling>
        <c:axPos val="b"/>
        <c:numFmt formatCode="m/d;@" sourceLinked="0"/>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crossAx val="112139648"/>
        <c:crosses val="autoZero"/>
        <c:lblAlgn val="ctr"/>
        <c:lblOffset val="100"/>
        <c:tickLblSkip val="10"/>
        <c:tickMarkSkip val="30"/>
      </c:catAx>
      <c:valAx>
        <c:axId val="112139648"/>
        <c:scaling>
          <c:orientation val="minMax"/>
        </c:scaling>
        <c:delete val="1"/>
        <c:axPos val="l"/>
        <c:numFmt formatCode="#,##0;[Red]\-#,##0" sourceLinked="0"/>
        <c:majorTickMark val="none"/>
        <c:tickLblPos val="nextTo"/>
        <c:crossAx val="112138112"/>
        <c:crosses val="autoZero"/>
        <c:crossBetween val="between"/>
      </c:valAx>
      <c:spPr>
        <a:noFill/>
        <a:ln>
          <a:noFill/>
        </a:ln>
        <a:effectLst/>
      </c:spPr>
    </c:plotArea>
    <c:legend>
      <c:legendPos val="t"/>
      <c:layout>
        <c:manualLayout>
          <c:xMode val="edge"/>
          <c:yMode val="edge"/>
          <c:x val="1.3793842227703721E-2"/>
          <c:y val="1.8897637795275597E-2"/>
          <c:w val="0.98620615777229581"/>
          <c:h val="9.8290351040505652E-2"/>
        </c:manualLayout>
      </c:layout>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Arial Unicode MS" panose="020B0604020202020204" pitchFamily="34" charset="-122"/>
              <a:ea typeface="微软雅黑" panose="020B0503020204020204" pitchFamily="34" charset="-122"/>
              <a:cs typeface="+mn-cs"/>
            </a:defRPr>
          </a:pPr>
          <a:endParaRPr lang="zh-CN"/>
        </a:p>
      </c:txPr>
    </c:legend>
    <c:dispBlanksAs val="gap"/>
  </c:chart>
  <c:spPr>
    <a:noFill/>
    <a:ln w="9525" cap="flat" cmpd="sng" algn="ctr">
      <a:noFill/>
      <a:round/>
    </a:ln>
    <a:effectLst/>
  </c:spPr>
  <c:txPr>
    <a:bodyPr/>
    <a:lstStyle/>
    <a:p>
      <a:pPr>
        <a:defRPr/>
      </a:pPr>
      <a:endParaRPr lang="zh-CN"/>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barChart>
        <c:barDir val="col"/>
        <c:grouping val="stacked"/>
        <c:ser>
          <c:idx val="0"/>
          <c:order val="0"/>
          <c:tx>
            <c:strRef>
              <c:f>全部累计!$N$53</c:f>
              <c:strCache>
                <c:ptCount val="1"/>
                <c:pt idx="0">
                  <c:v>公开交易</c:v>
                </c:pt>
              </c:strCache>
            </c:strRef>
          </c:tx>
          <c:spPr>
            <a:gradFill flip="none" rotWithShape="1">
              <a:gsLst>
                <a:gs pos="100000">
                  <a:schemeClr val="accent1">
                    <a:lumMod val="67000"/>
                  </a:schemeClr>
                </a:gs>
                <a:gs pos="78000">
                  <a:schemeClr val="accent1">
                    <a:lumMod val="97000"/>
                    <a:lumOff val="3000"/>
                  </a:schemeClr>
                </a:gs>
                <a:gs pos="0">
                  <a:schemeClr val="accent1">
                    <a:lumMod val="60000"/>
                    <a:lumOff val="40000"/>
                  </a:schemeClr>
                </a:gs>
              </a:gsLst>
              <a:lin ang="16200000" scaled="1"/>
              <a:tileRect/>
            </a:gradFill>
            <a:ln>
              <a:noFill/>
            </a:ln>
            <a:effectLst/>
          </c:spPr>
          <c:dLbls>
            <c:dLbl>
              <c:idx val="0"/>
              <c:layout>
                <c:manualLayout>
                  <c:x val="0"/>
                  <c:y val="0.24739104417596747"/>
                </c:manualLayout>
              </c:layout>
              <c:dLblPos val="ctr"/>
              <c:showVal val="1"/>
              <c:extLst>
                <c:ext xmlns:c15="http://schemas.microsoft.com/office/drawing/2012/chart" uri="{CE6537A1-D6FC-4f65-9D91-7224C49458BB}"/>
              </c:extLst>
            </c:dLbl>
            <c:dLbl>
              <c:idx val="2"/>
              <c:layout>
                <c:manualLayout>
                  <c:x val="0"/>
                  <c:y val="7.4932409050847526E-2"/>
                </c:manualLayout>
              </c:layout>
              <c:dLblPos val="ctr"/>
              <c:showVal val="1"/>
              <c:extLst>
                <c:ext xmlns:c15="http://schemas.microsoft.com/office/drawing/2012/chart" uri="{CE6537A1-D6FC-4f65-9D91-7224C49458BB}"/>
              </c:extLst>
            </c:dLbl>
            <c:dLbl>
              <c:idx val="3"/>
              <c:layout>
                <c:manualLayout>
                  <c:x val="0"/>
                  <c:y val="2.0832797321286328E-3"/>
                </c:manualLayout>
              </c:layout>
              <c:dLblPos val="ctr"/>
              <c:showVal val="1"/>
              <c:extLst>
                <c:ext xmlns:c15="http://schemas.microsoft.com/office/drawing/2012/chart" uri="{CE6537A1-D6FC-4f65-9D91-7224C49458BB}"/>
              </c:extLst>
            </c:dLbl>
            <c:dLbl>
              <c:idx val="4"/>
              <c:layout>
                <c:manualLayout>
                  <c:x val="-8.8707475365815943E-17"/>
                  <c:y val="1.5592199308442686E-2"/>
                </c:manualLayout>
              </c:layout>
              <c:dLblPos val="ctr"/>
              <c:showVal val="1"/>
              <c:extLst>
                <c:ext xmlns:c15="http://schemas.microsoft.com/office/drawing/2012/chart" uri="{CE6537A1-D6FC-4f65-9D91-7224C49458BB}"/>
              </c:extLst>
            </c:dLbl>
            <c:dLbl>
              <c:idx val="5"/>
              <c:layout>
                <c:manualLayout>
                  <c:x val="-4.0840823023480573E-3"/>
                  <c:y val="-0.41626780259024998"/>
                </c:manualLayout>
              </c:layout>
              <c:dLblPos val="ctr"/>
              <c:showVal val="1"/>
              <c:extLst>
                <c:ext xmlns:c15="http://schemas.microsoft.com/office/drawing/2012/chart" uri="{CE6537A1-D6FC-4f65-9D91-7224C49458BB}"/>
              </c:extLst>
            </c:dLbl>
            <c:dLbl>
              <c:idx val="6"/>
              <c:layout>
                <c:manualLayout>
                  <c:x val="-1.7741495073163181E-16"/>
                  <c:y val="-3.1582984062580595E-2"/>
                </c:manualLayout>
              </c:layout>
              <c:dLblPos val="ctr"/>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inBase"/>
            <c:showVal val="1"/>
            <c:extLst>
              <c:ext xmlns:c15="http://schemas.microsoft.com/office/drawing/2012/chart" uri="{CE6537A1-D6FC-4f65-9D91-7224C49458BB}">
                <c15:showLeaderLines val="0"/>
              </c:ext>
            </c:extLst>
          </c:dLbls>
          <c:cat>
            <c:strRef>
              <c:f>全部累计!$M$54:$M$60</c:f>
              <c:strCache>
                <c:ptCount val="7"/>
                <c:pt idx="0">
                  <c:v>深圳</c:v>
                </c:pt>
                <c:pt idx="1">
                  <c:v>北京</c:v>
                </c:pt>
                <c:pt idx="2">
                  <c:v>上海</c:v>
                </c:pt>
                <c:pt idx="3">
                  <c:v>天津</c:v>
                </c:pt>
                <c:pt idx="4">
                  <c:v>广东</c:v>
                </c:pt>
                <c:pt idx="5">
                  <c:v>湖北</c:v>
                </c:pt>
                <c:pt idx="6">
                  <c:v>重庆</c:v>
                </c:pt>
              </c:strCache>
            </c:strRef>
          </c:cat>
          <c:val>
            <c:numRef>
              <c:f>全部累计!$N$54:$N$60</c:f>
              <c:numCache>
                <c:formatCode>0_);[Red]\(0\)</c:formatCode>
                <c:ptCount val="7"/>
                <c:pt idx="0">
                  <c:v>10094.944785000003</c:v>
                </c:pt>
                <c:pt idx="1">
                  <c:v>5722.9033199999985</c:v>
                </c:pt>
                <c:pt idx="2">
                  <c:v>3638.2312999999999</c:v>
                </c:pt>
                <c:pt idx="3">
                  <c:v>711.78922</c:v>
                </c:pt>
                <c:pt idx="4">
                  <c:v>4823.2284440000003</c:v>
                </c:pt>
                <c:pt idx="5">
                  <c:v>12009.783160000006</c:v>
                </c:pt>
                <c:pt idx="6">
                  <c:v>445.75</c:v>
                </c:pt>
              </c:numCache>
            </c:numRef>
          </c:val>
        </c:ser>
        <c:ser>
          <c:idx val="1"/>
          <c:order val="1"/>
          <c:tx>
            <c:strRef>
              <c:f>全部累计!$O$53</c:f>
              <c:strCache>
                <c:ptCount val="1"/>
                <c:pt idx="0">
                  <c:v>协议转让</c:v>
                </c:pt>
              </c:strCache>
            </c:strRef>
          </c:tx>
          <c:sp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a:ln>
              <a:noFill/>
            </a:ln>
            <a:effectLst/>
          </c:spPr>
          <c:dLbls>
            <c:dLbl>
              <c:idx val="0"/>
              <c:layout>
                <c:manualLayout>
                  <c:x val="0"/>
                  <c:y val="-4.6733911227651607E-3"/>
                </c:manualLayout>
              </c:layout>
              <c:showVal val="1"/>
              <c:extLst>
                <c:ext xmlns:c15="http://schemas.microsoft.com/office/drawing/2012/chart" uri="{CE6537A1-D6FC-4f65-9D91-7224C49458BB}"/>
              </c:extLst>
            </c:dLbl>
            <c:dLbl>
              <c:idx val="1"/>
              <c:layout>
                <c:manualLayout>
                  <c:x val="0"/>
                  <c:y val="-6.9526752744801272E-3"/>
                </c:manualLayout>
              </c:layout>
              <c:showVal val="1"/>
              <c:extLst>
                <c:ext xmlns:c15="http://schemas.microsoft.com/office/drawing/2012/chart" uri="{CE6537A1-D6FC-4f65-9D91-7224C49458BB}"/>
              </c:extLst>
            </c:dLbl>
            <c:dLbl>
              <c:idx val="3"/>
              <c:layout>
                <c:manualLayout>
                  <c:x val="-2.7070966218205221E-3"/>
                  <c:y val="-2.7652531261767831E-2"/>
                </c:manualLayout>
              </c:layout>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全部累计!$M$54:$M$60</c:f>
              <c:strCache>
                <c:ptCount val="7"/>
                <c:pt idx="0">
                  <c:v>深圳</c:v>
                </c:pt>
                <c:pt idx="1">
                  <c:v>北京</c:v>
                </c:pt>
                <c:pt idx="2">
                  <c:v>上海</c:v>
                </c:pt>
                <c:pt idx="3">
                  <c:v>天津</c:v>
                </c:pt>
                <c:pt idx="4">
                  <c:v>广东</c:v>
                </c:pt>
                <c:pt idx="5">
                  <c:v>湖北</c:v>
                </c:pt>
                <c:pt idx="6">
                  <c:v>重庆</c:v>
                </c:pt>
              </c:strCache>
            </c:strRef>
          </c:cat>
          <c:val>
            <c:numRef>
              <c:f>全部累计!$O$54:$O$60</c:f>
              <c:numCache>
                <c:formatCode>0_);[Red]\(0\)</c:formatCode>
                <c:ptCount val="7"/>
                <c:pt idx="0">
                  <c:v>799.27493500000014</c:v>
                </c:pt>
                <c:pt idx="1">
                  <c:v>4166.0203100000008</c:v>
                </c:pt>
                <c:pt idx="2">
                  <c:v>2453.4960000000001</c:v>
                </c:pt>
                <c:pt idx="3">
                  <c:v>1477.3190999999999</c:v>
                </c:pt>
                <c:pt idx="4">
                  <c:v>1922.6639999999998</c:v>
                </c:pt>
              </c:numCache>
            </c:numRef>
          </c:val>
        </c:ser>
        <c:overlap val="100"/>
        <c:axId val="112013696"/>
        <c:axId val="112015232"/>
      </c:barChart>
      <c:catAx>
        <c:axId val="112013696"/>
        <c:scaling>
          <c:orientation val="minMax"/>
        </c:scaling>
        <c:axPos val="b"/>
        <c:numFmt formatCode="General" sourceLinked="1"/>
        <c:majorTickMark val="none"/>
        <c:tickLblPos val="nextTo"/>
        <c:spPr>
          <a:noFill/>
          <a:ln w="25400" cap="flat" cmpd="sng" algn="ctr">
            <a:solidFill>
              <a:schemeClr val="bg1">
                <a:alpha val="4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微软雅黑" panose="020B0503020204020204" pitchFamily="34" charset="-122"/>
                <a:cs typeface="+mn-cs"/>
              </a:defRPr>
            </a:pPr>
            <a:endParaRPr lang="zh-CN"/>
          </a:p>
        </c:txPr>
        <c:crossAx val="112015232"/>
        <c:crosses val="autoZero"/>
        <c:auto val="1"/>
        <c:lblAlgn val="ctr"/>
        <c:lblOffset val="100"/>
      </c:catAx>
      <c:valAx>
        <c:axId val="112015232"/>
        <c:scaling>
          <c:orientation val="minMax"/>
          <c:max val="12000"/>
          <c:min val="0"/>
        </c:scaling>
        <c:delete val="1"/>
        <c:axPos val="l"/>
        <c:majorGridlines>
          <c:spPr>
            <a:ln w="25400" cap="flat" cmpd="sng" algn="ctr">
              <a:solidFill>
                <a:schemeClr val="bg1">
                  <a:alpha val="40000"/>
                </a:schemeClr>
              </a:solidFill>
              <a:round/>
            </a:ln>
            <a:effectLst/>
          </c:spPr>
        </c:majorGridlines>
        <c:numFmt formatCode="0_);[Red]\(0\)" sourceLinked="1"/>
        <c:tickLblPos val="nextTo"/>
        <c:crossAx val="112013696"/>
        <c:crosses val="autoZero"/>
        <c:crossBetween val="between"/>
      </c:valAx>
      <c:spPr>
        <a:noFill/>
        <a:ln>
          <a:noFill/>
        </a:ln>
        <a:effectLst/>
      </c:spPr>
    </c:plotArea>
    <c:legend>
      <c:legendPos val="t"/>
      <c:layout>
        <c:manualLayout>
          <c:xMode val="edge"/>
          <c:yMode val="edge"/>
          <c:x val="1.0968169625080019E-2"/>
          <c:y val="1.8132786218624086E-2"/>
          <c:w val="0.3398965441819774"/>
          <c:h val="5.9478815432640893E-2"/>
        </c:manualLayout>
      </c:layout>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mn-lt"/>
              <a:ea typeface="微软雅黑" panose="020B0503020204020204" pitchFamily="34" charset="-122"/>
              <a:cs typeface="+mn-cs"/>
            </a:defRPr>
          </a:pPr>
          <a:endParaRPr lang="zh-CN"/>
        </a:p>
      </c:txPr>
    </c:legend>
    <c:plotVisOnly val="1"/>
    <c:dispBlanksAs val="gap"/>
  </c:chart>
  <c:spPr>
    <a:noFill/>
    <a:ln w="9525" cap="flat" cmpd="sng" algn="ctr">
      <a:noFill/>
      <a:round/>
    </a:ln>
    <a:effectLst/>
  </c:spPr>
  <c:txPr>
    <a:bodyPr/>
    <a:lstStyle/>
    <a:p>
      <a:pPr>
        <a:defRPr/>
      </a:pPr>
      <a:endParaRPr lang="zh-CN"/>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zh-CN"/>
  <c:chart>
    <c:plotArea>
      <c:layout>
        <c:manualLayout>
          <c:layoutTarget val="inner"/>
          <c:xMode val="edge"/>
          <c:yMode val="edge"/>
          <c:x val="0.12015947833510432"/>
          <c:y val="0.12362409653748241"/>
          <c:w val="0.80432916473676053"/>
          <c:h val="0.75444105522845706"/>
        </c:manualLayout>
      </c:layout>
      <c:barChart>
        <c:barDir val="col"/>
        <c:grouping val="clustered"/>
        <c:ser>
          <c:idx val="0"/>
          <c:order val="0"/>
          <c:tx>
            <c:strRef>
              <c:f>Sheet2!$A$2</c:f>
              <c:strCache>
                <c:ptCount val="1"/>
                <c:pt idx="0">
                  <c:v>人均GDP</c:v>
                </c:pt>
              </c:strCache>
            </c:strRef>
          </c:tx>
          <c:spPr>
            <a:solidFill>
              <a:schemeClr val="accent1"/>
            </a:solidFill>
            <a:ln>
              <a:noFill/>
            </a:ln>
            <a:effectLst/>
          </c:spPr>
          <c:cat>
            <c:strRef>
              <c:f>Sheet2!$AZ$1:$CN$1</c:f>
              <c:strCach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strCache>
            </c:strRef>
          </c:cat>
          <c:val>
            <c:numRef>
              <c:f>Sheet2!$AZ$2:$CN$2</c:f>
              <c:numCache>
                <c:formatCode>General</c:formatCode>
                <c:ptCount val="41"/>
                <c:pt idx="0">
                  <c:v>4433.3612199993113</c:v>
                </c:pt>
                <c:pt idx="1">
                  <c:v>5447.341421640509</c:v>
                </c:pt>
                <c:pt idx="2">
                  <c:v>6091.014351745941</c:v>
                </c:pt>
                <c:pt idx="3">
                  <c:v>6807</c:v>
                </c:pt>
                <c:pt idx="4">
                  <c:v>7259.269575342797</c:v>
                </c:pt>
                <c:pt idx="5">
                  <c:v>7741.5887714848823</c:v>
                </c:pt>
                <c:pt idx="6">
                  <c:v>8255.9541403930671</c:v>
                </c:pt>
                <c:pt idx="7">
                  <c:v>8804.4948886118473</c:v>
                </c:pt>
                <c:pt idx="8">
                  <c:v>9389.481691076995</c:v>
                </c:pt>
                <c:pt idx="9">
                  <c:v>10013.336090535257</c:v>
                </c:pt>
                <c:pt idx="10">
                  <c:v>10678.640521478566</c:v>
                </c:pt>
                <c:pt idx="11">
                  <c:v>11388.149000086984</c:v>
                </c:pt>
                <c:pt idx="12">
                  <c:v>12144.798524431013</c:v>
                </c:pt>
                <c:pt idx="13">
                  <c:v>12951.721232124321</c:v>
                </c:pt>
                <c:pt idx="14">
                  <c:v>13654.393042183699</c:v>
                </c:pt>
                <c:pt idx="15">
                  <c:v>14395.187018695173</c:v>
                </c:pt>
                <c:pt idx="16">
                  <c:v>15176.171409671815</c:v>
                </c:pt>
                <c:pt idx="17">
                  <c:v>15999.526672118005</c:v>
                </c:pt>
                <c:pt idx="18">
                  <c:v>16867.551559721807</c:v>
                </c:pt>
                <c:pt idx="19">
                  <c:v>17782.669540823968</c:v>
                </c:pt>
                <c:pt idx="20">
                  <c:v>18747.435564581967</c:v>
                </c:pt>
                <c:pt idx="21">
                  <c:v>19764.543194219863</c:v>
                </c:pt>
                <c:pt idx="22">
                  <c:v>20836.832127279387</c:v>
                </c:pt>
                <c:pt idx="23">
                  <c:v>21967.296123868819</c:v>
                </c:pt>
                <c:pt idx="24">
                  <c:v>22759.010202052206</c:v>
                </c:pt>
                <c:pt idx="25">
                  <c:v>23579.258114261393</c:v>
                </c:pt>
                <c:pt idx="26">
                  <c:v>24429.068236404582</c:v>
                </c:pt>
                <c:pt idx="27">
                  <c:v>25309.506007653519</c:v>
                </c:pt>
                <c:pt idx="28">
                  <c:v>26221.675266224851</c:v>
                </c:pt>
                <c:pt idx="29">
                  <c:v>27166.71963330407</c:v>
                </c:pt>
                <c:pt idx="30">
                  <c:v>28145.823946846689</c:v>
                </c:pt>
                <c:pt idx="31">
                  <c:v>29160.215747054532</c:v>
                </c:pt>
                <c:pt idx="32">
                  <c:v>30211.166815389395</c:v>
                </c:pt>
                <c:pt idx="33">
                  <c:v>31299.994769053723</c:v>
                </c:pt>
                <c:pt idx="34">
                  <c:v>32082.494638280063</c:v>
                </c:pt>
                <c:pt idx="35">
                  <c:v>32884.55700423706</c:v>
                </c:pt>
                <c:pt idx="36">
                  <c:v>33706.670929342996</c:v>
                </c:pt>
                <c:pt idx="37">
                  <c:v>34549.337702576551</c:v>
                </c:pt>
                <c:pt idx="38">
                  <c:v>35413.071145140959</c:v>
                </c:pt>
                <c:pt idx="39">
                  <c:v>36298.397923769466</c:v>
                </c:pt>
                <c:pt idx="40">
                  <c:v>37205.857871863715</c:v>
                </c:pt>
              </c:numCache>
            </c:numRef>
          </c:val>
        </c:ser>
        <c:axId val="112360832"/>
        <c:axId val="112366720"/>
      </c:barChart>
      <c:lineChart>
        <c:grouping val="standard"/>
        <c:ser>
          <c:idx val="1"/>
          <c:order val="1"/>
          <c:tx>
            <c:strRef>
              <c:f>Sheet2!$A$3</c:f>
              <c:strCache>
                <c:ptCount val="1"/>
                <c:pt idx="0">
                  <c:v>二三产业产值比重（%）</c:v>
                </c:pt>
              </c:strCache>
            </c:strRef>
          </c:tx>
          <c:spPr>
            <a:ln w="28575" cap="flat">
              <a:solidFill>
                <a:schemeClr val="accent2"/>
              </a:solidFill>
              <a:miter lim="800000"/>
            </a:ln>
            <a:effectLst/>
          </c:spPr>
          <c:marker>
            <c:symbol val="none"/>
          </c:marker>
          <c:cat>
            <c:strRef>
              <c:f>Sheet2!$B$1:$BC$1</c:f>
              <c:strCache>
                <c:ptCount val="54"/>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strCache>
            </c:strRef>
          </c:cat>
          <c:val>
            <c:numRef>
              <c:f>Sheet2!$AZ$3:$CN$3</c:f>
              <c:numCache>
                <c:formatCode>General</c:formatCode>
                <c:ptCount val="41"/>
                <c:pt idx="0">
                  <c:v>89.904680498355276</c:v>
                </c:pt>
                <c:pt idx="1">
                  <c:v>89.962883425208858</c:v>
                </c:pt>
                <c:pt idx="2">
                  <c:v>90</c:v>
                </c:pt>
                <c:pt idx="3">
                  <c:v>90</c:v>
                </c:pt>
                <c:pt idx="4">
                  <c:v>90.286693892773457</c:v>
                </c:pt>
                <c:pt idx="5">
                  <c:v>90.574301045415282</c:v>
                </c:pt>
                <c:pt idx="6">
                  <c:v>90.862824367103556</c:v>
                </c:pt>
                <c:pt idx="7">
                  <c:v>91.152266776283469</c:v>
                </c:pt>
                <c:pt idx="8">
                  <c:v>91.442631200697036</c:v>
                </c:pt>
                <c:pt idx="9">
                  <c:v>91.73392057741232</c:v>
                </c:pt>
                <c:pt idx="10">
                  <c:v>92.026137852853452</c:v>
                </c:pt>
                <c:pt idx="11">
                  <c:v>92.319285982830664</c:v>
                </c:pt>
                <c:pt idx="12">
                  <c:v>92.613367932569318</c:v>
                </c:pt>
                <c:pt idx="13">
                  <c:v>92.908386676741003</c:v>
                </c:pt>
                <c:pt idx="14">
                  <c:v>93.204345199492749</c:v>
                </c:pt>
                <c:pt idx="15">
                  <c:v>93.501246494477726</c:v>
                </c:pt>
                <c:pt idx="16">
                  <c:v>93.799093564885197</c:v>
                </c:pt>
                <c:pt idx="17">
                  <c:v>94.097889423471173</c:v>
                </c:pt>
                <c:pt idx="18">
                  <c:v>94.397637092588667</c:v>
                </c:pt>
                <c:pt idx="19">
                  <c:v>94.698339604218617</c:v>
                </c:pt>
                <c:pt idx="20">
                  <c:v>95</c:v>
                </c:pt>
                <c:pt idx="21">
                  <c:v>95.147795134757288</c:v>
                </c:pt>
                <c:pt idx="22">
                  <c:v>95.295820200060447</c:v>
                </c:pt>
                <c:pt idx="23">
                  <c:v>95.444075553621218</c:v>
                </c:pt>
                <c:pt idx="24">
                  <c:v>95.592561553707881</c:v>
                </c:pt>
                <c:pt idx="25">
                  <c:v>95.741278559146082</c:v>
                </c:pt>
                <c:pt idx="26">
                  <c:v>95.89022692931961</c:v>
                </c:pt>
                <c:pt idx="27">
                  <c:v>96.03940702417141</c:v>
                </c:pt>
                <c:pt idx="28">
                  <c:v>96.188819204204549</c:v>
                </c:pt>
                <c:pt idx="29">
                  <c:v>96.338463830482738</c:v>
                </c:pt>
                <c:pt idx="30">
                  <c:v>96.488341264631558</c:v>
                </c:pt>
                <c:pt idx="31">
                  <c:v>96.63845186883907</c:v>
                </c:pt>
                <c:pt idx="32">
                  <c:v>96.788796005856838</c:v>
                </c:pt>
                <c:pt idx="33">
                  <c:v>96.93937403900091</c:v>
                </c:pt>
                <c:pt idx="34">
                  <c:v>97.090186332152271</c:v>
                </c:pt>
                <c:pt idx="35">
                  <c:v>97.241233249758366</c:v>
                </c:pt>
                <c:pt idx="36">
                  <c:v>97.392515156833156</c:v>
                </c:pt>
                <c:pt idx="37">
                  <c:v>97.544032418959006</c:v>
                </c:pt>
                <c:pt idx="38">
                  <c:v>97.695785402286674</c:v>
                </c:pt>
                <c:pt idx="39">
                  <c:v>97.847774473536688</c:v>
                </c:pt>
                <c:pt idx="40">
                  <c:v>98</c:v>
                </c:pt>
              </c:numCache>
            </c:numRef>
          </c:val>
          <c:smooth val="1"/>
        </c:ser>
        <c:ser>
          <c:idx val="2"/>
          <c:order val="2"/>
          <c:tx>
            <c:strRef>
              <c:f>Sheet2!$A$4</c:f>
              <c:strCache>
                <c:ptCount val="1"/>
                <c:pt idx="0">
                  <c:v>城市化率（%）</c:v>
                </c:pt>
              </c:strCache>
            </c:strRef>
          </c:tx>
          <c:spPr>
            <a:ln w="28575" cap="rnd">
              <a:solidFill>
                <a:schemeClr val="accent3"/>
              </a:solidFill>
              <a:round/>
            </a:ln>
            <a:effectLst/>
          </c:spPr>
          <c:marker>
            <c:symbol val="none"/>
          </c:marker>
          <c:cat>
            <c:strRef>
              <c:f>Sheet2!$B$1:$BC$1</c:f>
              <c:strCache>
                <c:ptCount val="54"/>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strCache>
            </c:strRef>
          </c:cat>
          <c:val>
            <c:numRef>
              <c:f>Sheet2!$AZ$4:$CN$4</c:f>
              <c:numCache>
                <c:formatCode>General</c:formatCode>
                <c:ptCount val="41"/>
                <c:pt idx="0">
                  <c:v>49.226000000000013</c:v>
                </c:pt>
                <c:pt idx="1">
                  <c:v>50.500800000000005</c:v>
                </c:pt>
                <c:pt idx="2">
                  <c:v>51.775600000000011</c:v>
                </c:pt>
                <c:pt idx="3">
                  <c:v>53.730000000000011</c:v>
                </c:pt>
                <c:pt idx="4">
                  <c:v>54.583906381304445</c:v>
                </c:pt>
                <c:pt idx="5">
                  <c:v>55.451383507221443</c:v>
                </c:pt>
                <c:pt idx="6">
                  <c:v>56.332647051404905</c:v>
                </c:pt>
                <c:pt idx="7">
                  <c:v>57.227916115111761</c:v>
                </c:pt>
                <c:pt idx="8">
                  <c:v>58.137413281675123</c:v>
                </c:pt>
                <c:pt idx="9">
                  <c:v>59.061364671843663</c:v>
                </c:pt>
                <c:pt idx="10">
                  <c:v>60</c:v>
                </c:pt>
                <c:pt idx="11">
                  <c:v>60.932069580141146</c:v>
                </c:pt>
                <c:pt idx="12">
                  <c:v>61.878618388652697</c:v>
                </c:pt>
                <c:pt idx="13">
                  <c:v>62.839871353006437</c:v>
                </c:pt>
                <c:pt idx="14">
                  <c:v>63.816056894808455</c:v>
                </c:pt>
                <c:pt idx="15">
                  <c:v>64.807406984078597</c:v>
                </c:pt>
                <c:pt idx="16">
                  <c:v>65.814157194373365</c:v>
                </c:pt>
                <c:pt idx="17">
                  <c:v>66.836546758765053</c:v>
                </c:pt>
                <c:pt idx="18">
                  <c:v>67.87481862669047</c:v>
                </c:pt>
                <c:pt idx="19">
                  <c:v>68.929219521682796</c:v>
                </c:pt>
                <c:pt idx="20">
                  <c:v>70</c:v>
                </c:pt>
                <c:pt idx="21">
                  <c:v>70.468923532578273</c:v>
                </c:pt>
                <c:pt idx="22">
                  <c:v>70.940988340576581</c:v>
                </c:pt>
                <c:pt idx="23">
                  <c:v>71.41621546710887</c:v>
                </c:pt>
                <c:pt idx="24">
                  <c:v>71.89462609625464</c:v>
                </c:pt>
                <c:pt idx="25">
                  <c:v>72.376241554003869</c:v>
                </c:pt>
                <c:pt idx="26">
                  <c:v>72.861083309207416</c:v>
                </c:pt>
                <c:pt idx="27">
                  <c:v>73.349172974533502</c:v>
                </c:pt>
                <c:pt idx="28">
                  <c:v>73.840532307432241</c:v>
                </c:pt>
                <c:pt idx="29">
                  <c:v>74.33518321110455</c:v>
                </c:pt>
                <c:pt idx="30">
                  <c:v>74.833147735478889</c:v>
                </c:pt>
                <c:pt idx="31">
                  <c:v>75.334448078194185</c:v>
                </c:pt>
                <c:pt idx="32">
                  <c:v>75.839106585589349</c:v>
                </c:pt>
                <c:pt idx="33">
                  <c:v>76.34714575369928</c:v>
                </c:pt>
                <c:pt idx="34">
                  <c:v>76.858588229257705</c:v>
                </c:pt>
                <c:pt idx="35">
                  <c:v>77.373456810706841</c:v>
                </c:pt>
                <c:pt idx="36">
                  <c:v>77.891774449213614</c:v>
                </c:pt>
                <c:pt idx="37">
                  <c:v>78.413564249692413</c:v>
                </c:pt>
                <c:pt idx="38">
                  <c:v>78.938849471835496</c:v>
                </c:pt>
                <c:pt idx="39">
                  <c:v>79.46765353114975</c:v>
                </c:pt>
                <c:pt idx="40">
                  <c:v>80</c:v>
                </c:pt>
              </c:numCache>
            </c:numRef>
          </c:val>
        </c:ser>
        <c:marker val="1"/>
        <c:axId val="112368640"/>
        <c:axId val="112374528"/>
      </c:lineChart>
      <c:catAx>
        <c:axId val="112360832"/>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12366720"/>
        <c:crosses val="autoZero"/>
        <c:auto val="1"/>
        <c:lblAlgn val="ctr"/>
        <c:lblOffset val="100"/>
        <c:tickLblSkip val="5"/>
      </c:catAx>
      <c:valAx>
        <c:axId val="112366720"/>
        <c:scaling>
          <c:orientation val="minMax"/>
        </c:scaling>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zh-CN"/>
                  <a:t>美元（</a:t>
                </a:r>
                <a:r>
                  <a:rPr lang="en-US"/>
                  <a:t>2013</a:t>
                </a:r>
                <a:r>
                  <a:rPr lang="zh-CN"/>
                  <a:t>年汇率）</a:t>
                </a:r>
              </a:p>
            </c:rich>
          </c:tx>
          <c:layout>
            <c:manualLayout>
              <c:xMode val="edge"/>
              <c:yMode val="edge"/>
              <c:x val="1.3840830449826999E-2"/>
              <c:y val="0.3181017237710152"/>
            </c:manualLayout>
          </c:layout>
          <c:spPr>
            <a:noFill/>
            <a:ln>
              <a:noFill/>
            </a:ln>
            <a:effectLst/>
          </c:spPr>
        </c:title>
        <c:numFmt formatCode="General" sourceLinked="1"/>
        <c:majorTickMark val="none"/>
        <c:tickLblPos val="nextTo"/>
        <c:spPr>
          <a:noFill/>
          <a:ln>
            <a:noFill/>
          </a:ln>
          <a:effectLst/>
        </c:spPr>
        <c:txPr>
          <a:bodyPr rot="-60000000" vert="horz"/>
          <a:lstStyle/>
          <a:p>
            <a:pPr>
              <a:defRPr/>
            </a:pPr>
            <a:endParaRPr lang="zh-CN"/>
          </a:p>
        </c:txPr>
        <c:crossAx val="112360832"/>
        <c:crosses val="autoZero"/>
        <c:crossBetween val="between"/>
      </c:valAx>
      <c:catAx>
        <c:axId val="112368640"/>
        <c:scaling>
          <c:orientation val="minMax"/>
        </c:scaling>
        <c:delete val="1"/>
        <c:axPos val="b"/>
        <c:numFmt formatCode="General" sourceLinked="1"/>
        <c:tickLblPos val="nextTo"/>
        <c:crossAx val="112374528"/>
        <c:crosses val="autoZero"/>
        <c:auto val="1"/>
        <c:lblAlgn val="ctr"/>
        <c:lblOffset val="100"/>
      </c:catAx>
      <c:valAx>
        <c:axId val="112374528"/>
        <c:scaling>
          <c:orientation val="minMax"/>
        </c:scaling>
        <c:axPos val="r"/>
        <c:title>
          <c:tx>
            <c:rich>
              <a:bodyPr rot="-5400000" vert="horz"/>
              <a:lstStyle/>
              <a:p>
                <a:pPr>
                  <a:defRPr/>
                </a:pPr>
                <a:r>
                  <a:rPr lang="en-US"/>
                  <a:t>%</a:t>
                </a:r>
                <a:endParaRPr lang="zh-CN"/>
              </a:p>
            </c:rich>
          </c:tx>
          <c:layout>
            <c:manualLayout>
              <c:xMode val="edge"/>
              <c:yMode val="edge"/>
              <c:x val="0.95800452279105253"/>
              <c:y val="0.48052430383139061"/>
            </c:manualLayout>
          </c:layout>
          <c:spPr>
            <a:noFill/>
            <a:ln>
              <a:noFill/>
            </a:ln>
            <a:effectLst/>
          </c:spPr>
        </c:title>
        <c:numFmt formatCode="General" sourceLinked="1"/>
        <c:majorTickMark val="none"/>
        <c:tickLblPos val="nextTo"/>
        <c:spPr>
          <a:noFill/>
          <a:ln>
            <a:noFill/>
          </a:ln>
          <a:effectLst/>
        </c:spPr>
        <c:txPr>
          <a:bodyPr rot="-60000000" vert="horz"/>
          <a:lstStyle/>
          <a:p>
            <a:pPr>
              <a:defRPr/>
            </a:pPr>
            <a:endParaRPr lang="zh-CN"/>
          </a:p>
        </c:txPr>
        <c:crossAx val="112368640"/>
        <c:crosses val="max"/>
        <c:crossBetween val="between"/>
      </c:valAx>
      <c:spPr>
        <a:noFill/>
        <a:ln w="25400">
          <a:noFill/>
        </a:ln>
      </c:spPr>
    </c:plotArea>
    <c:legend>
      <c:legendPos val="t"/>
      <c:layout/>
      <c:spPr>
        <a:noFill/>
        <a:ln>
          <a:noFill/>
        </a:ln>
        <a:effectLst/>
      </c:spPr>
      <c:txPr>
        <a:bodyPr rot="0" vert="horz"/>
        <a:lstStyle/>
        <a:p>
          <a:pPr>
            <a:defRPr/>
          </a:pPr>
          <a:endParaRPr lang="zh-CN"/>
        </a:p>
      </c:txPr>
    </c:legend>
    <c:plotVisOnly val="1"/>
    <c:dispBlanksAs val="gap"/>
  </c:chart>
  <c:spPr>
    <a:solidFill>
      <a:schemeClr val="lt1"/>
    </a:solidFill>
    <a:ln w="25400" cap="flat" cmpd="sng" algn="ctr">
      <a:solidFill>
        <a:schemeClr val="accent2"/>
      </a:solidFill>
      <a:prstDash val="solid"/>
    </a:ln>
    <a:effectLst/>
  </c:spPr>
  <c:txPr>
    <a:bodyPr/>
    <a:lstStyle/>
    <a:p>
      <a:pPr>
        <a:defRPr>
          <a:solidFill>
            <a:schemeClr val="dk1"/>
          </a:solidFill>
          <a:latin typeface="+mn-lt"/>
          <a:ea typeface="+mn-ea"/>
          <a:cs typeface="+mn-cs"/>
        </a:defRPr>
      </a:pPr>
      <a:endParaRPr lang="zh-CN"/>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zh-CN"/>
  <c:chart>
    <c:plotArea>
      <c:layout>
        <c:manualLayout>
          <c:layoutTarget val="inner"/>
          <c:xMode val="edge"/>
          <c:yMode val="edge"/>
          <c:x val="9.9620220739734311E-2"/>
          <c:y val="4.190598624151573E-2"/>
          <c:w val="0.87431675001020892"/>
          <c:h val="0.87144770169034991"/>
        </c:manualLayout>
      </c:layout>
      <c:lineChart>
        <c:grouping val="standard"/>
        <c:ser>
          <c:idx val="1"/>
          <c:order val="0"/>
          <c:tx>
            <c:strRef>
              <c:f>'Sheet13 (3)'!$F$2</c:f>
              <c:strCache>
                <c:ptCount val="1"/>
                <c:pt idx="0">
                  <c:v>基准情景</c:v>
                </c:pt>
              </c:strCache>
            </c:strRef>
          </c:tx>
          <c:marker>
            <c:symbol val="none"/>
          </c:marker>
          <c:cat>
            <c:numRef>
              <c:f>'Sheet13 (3)'!$A$3:$A$43</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'Sheet13 (3)'!$F$3:$F$43</c:f>
              <c:numCache>
                <c:formatCode>0.00_ </c:formatCode>
                <c:ptCount val="41"/>
                <c:pt idx="0">
                  <c:v>61.36</c:v>
                </c:pt>
                <c:pt idx="1">
                  <c:v>62.634346967772004</c:v>
                </c:pt>
                <c:pt idx="2">
                  <c:v>63.935150677698054</c:v>
                </c:pt>
                <c:pt idx="3">
                  <c:v>65.262969761355748</c:v>
                </c:pt>
                <c:pt idx="4">
                  <c:v>66.618365279888963</c:v>
                </c:pt>
                <c:pt idx="5">
                  <c:v>68.001909946681593</c:v>
                </c:pt>
                <c:pt idx="6">
                  <c:v>69.414188369353496</c:v>
                </c:pt>
                <c:pt idx="7">
                  <c:v>70.855797296781347</c:v>
                </c:pt>
                <c:pt idx="8">
                  <c:v>72.327345871253755</c:v>
                </c:pt>
                <c:pt idx="9">
                  <c:v>73.829455885857485</c:v>
                </c:pt>
                <c:pt idx="10">
                  <c:v>75.362762047212939</c:v>
                </c:pt>
                <c:pt idx="11">
                  <c:v>75.592136167309718</c:v>
                </c:pt>
                <c:pt idx="12">
                  <c:v>75.822208410532042</c:v>
                </c:pt>
                <c:pt idx="13">
                  <c:v>76.05298090168705</c:v>
                </c:pt>
                <c:pt idx="14">
                  <c:v>76.284455772049768</c:v>
                </c:pt>
                <c:pt idx="15">
                  <c:v>76.516635159381508</c:v>
                </c:pt>
                <c:pt idx="16">
                  <c:v>76.749521207951432</c:v>
                </c:pt>
                <c:pt idx="17">
                  <c:v>76.983116068551951</c:v>
                </c:pt>
                <c:pt idx="18">
                  <c:v>77.21742189852543</c:v>
                </c:pt>
                <c:pt idx="19">
                  <c:v>77.45244086177668</c:v>
                </c:pt>
                <c:pt idx="20">
                  <c:v>77.688175128799841</c:v>
                </c:pt>
                <c:pt idx="21">
                  <c:v>78.277365654895803</c:v>
                </c:pt>
                <c:pt idx="22">
                  <c:v>78.799152936170103</c:v>
                </c:pt>
                <c:pt idx="23">
                  <c:v>79.247563534899484</c:v>
                </c:pt>
                <c:pt idx="24">
                  <c:v>79.616267362379617</c:v>
                </c:pt>
                <c:pt idx="25">
                  <c:v>79.898559199094478</c:v>
                </c:pt>
                <c:pt idx="26">
                  <c:v>80.087339325422278</c:v>
                </c:pt>
                <c:pt idx="27">
                  <c:v>80.175093221965042</c:v>
                </c:pt>
                <c:pt idx="28">
                  <c:v>80.153870296760303</c:v>
                </c:pt>
                <c:pt idx="29">
                  <c:v>80.015261594732067</c:v>
                </c:pt>
                <c:pt idx="30">
                  <c:v>79.750376442750905</c:v>
                </c:pt>
                <c:pt idx="31">
                  <c:v>78.325456170136519</c:v>
                </c:pt>
                <c:pt idx="32">
                  <c:v>76.782168082359476</c:v>
                </c:pt>
                <c:pt idx="33">
                  <c:v>75.115550787666081</c:v>
                </c:pt>
                <c:pt idx="34">
                  <c:v>73.320470425298581</c:v>
                </c:pt>
                <c:pt idx="35">
                  <c:v>71.391615182449598</c:v>
                </c:pt>
                <c:pt idx="36">
                  <c:v>69.323489645833277</c:v>
                </c:pt>
                <c:pt idx="37">
                  <c:v>67.110408983036791</c:v>
                </c:pt>
                <c:pt idx="38">
                  <c:v>64.746492948703775</c:v>
                </c:pt>
                <c:pt idx="39">
                  <c:v>62.225659710449271</c:v>
                </c:pt>
                <c:pt idx="40">
                  <c:v>59.541619489269991</c:v>
                </c:pt>
              </c:numCache>
            </c:numRef>
          </c:val>
        </c:ser>
        <c:ser>
          <c:idx val="2"/>
          <c:order val="1"/>
          <c:tx>
            <c:strRef>
              <c:f>'Sheet13 (3)'!$H$2</c:f>
              <c:strCache>
                <c:ptCount val="1"/>
                <c:pt idx="0">
                  <c:v>低碳情景</c:v>
                </c:pt>
              </c:strCache>
            </c:strRef>
          </c:tx>
          <c:spPr>
            <a:ln>
              <a:solidFill>
                <a:srgbClr val="2E12FC"/>
              </a:solidFill>
              <a:prstDash val="dash"/>
            </a:ln>
          </c:spPr>
          <c:marker>
            <c:symbol val="none"/>
          </c:marker>
          <c:val>
            <c:numRef>
              <c:f>'Sheet13 (3)'!$H$3:$H$43</c:f>
              <c:numCache>
                <c:formatCode>0.00_ </c:formatCode>
                <c:ptCount val="41"/>
                <c:pt idx="0">
                  <c:v>61.36</c:v>
                </c:pt>
                <c:pt idx="1">
                  <c:v>62.289858059449251</c:v>
                </c:pt>
                <c:pt idx="2">
                  <c:v>63</c:v>
                </c:pt>
                <c:pt idx="3">
                  <c:v>63.8</c:v>
                </c:pt>
                <c:pt idx="4">
                  <c:v>64.5</c:v>
                </c:pt>
                <c:pt idx="5">
                  <c:v>65.2</c:v>
                </c:pt>
                <c:pt idx="6">
                  <c:v>65.900000000000006</c:v>
                </c:pt>
                <c:pt idx="7">
                  <c:v>66.5</c:v>
                </c:pt>
                <c:pt idx="8">
                  <c:v>67.099999999999994</c:v>
                </c:pt>
                <c:pt idx="9">
                  <c:v>67.599999999999994</c:v>
                </c:pt>
                <c:pt idx="10">
                  <c:v>68.099999999999994</c:v>
                </c:pt>
                <c:pt idx="11">
                  <c:v>68.5</c:v>
                </c:pt>
                <c:pt idx="12">
                  <c:v>69</c:v>
                </c:pt>
                <c:pt idx="13">
                  <c:v>69.400000000000006</c:v>
                </c:pt>
                <c:pt idx="14">
                  <c:v>69.7</c:v>
                </c:pt>
                <c:pt idx="15">
                  <c:v>70</c:v>
                </c:pt>
                <c:pt idx="16">
                  <c:v>70.3</c:v>
                </c:pt>
                <c:pt idx="17">
                  <c:v>70.5</c:v>
                </c:pt>
                <c:pt idx="18">
                  <c:v>70.7</c:v>
                </c:pt>
                <c:pt idx="19">
                  <c:v>70.88</c:v>
                </c:pt>
                <c:pt idx="20">
                  <c:v>71</c:v>
                </c:pt>
                <c:pt idx="21">
                  <c:v>71.09</c:v>
                </c:pt>
                <c:pt idx="22">
                  <c:v>71</c:v>
                </c:pt>
                <c:pt idx="23">
                  <c:v>70.78</c:v>
                </c:pt>
                <c:pt idx="24">
                  <c:v>70.649999999999991</c:v>
                </c:pt>
                <c:pt idx="25">
                  <c:v>70.45</c:v>
                </c:pt>
                <c:pt idx="26">
                  <c:v>70.3</c:v>
                </c:pt>
                <c:pt idx="27">
                  <c:v>70</c:v>
                </c:pt>
                <c:pt idx="28">
                  <c:v>69.5</c:v>
                </c:pt>
                <c:pt idx="29">
                  <c:v>69</c:v>
                </c:pt>
                <c:pt idx="30">
                  <c:v>68.5</c:v>
                </c:pt>
                <c:pt idx="31">
                  <c:v>67.8</c:v>
                </c:pt>
                <c:pt idx="32">
                  <c:v>66.372809555433946</c:v>
                </c:pt>
                <c:pt idx="33">
                  <c:v>64.556557813443774</c:v>
                </c:pt>
                <c:pt idx="34">
                  <c:v>62.647209545487826</c:v>
                </c:pt>
                <c:pt idx="35">
                  <c:v>60.642179684428143</c:v>
                </c:pt>
                <c:pt idx="36">
                  <c:v>58.538834361630954</c:v>
                </c:pt>
                <c:pt idx="37">
                  <c:v>56.334490612630553</c:v>
                </c:pt>
                <c:pt idx="38">
                  <c:v>54.026416111186862</c:v>
                </c:pt>
                <c:pt idx="39">
                  <c:v>51.611828933637895</c:v>
                </c:pt>
                <c:pt idx="40">
                  <c:v>49.087897355538836</c:v>
                </c:pt>
              </c:numCache>
            </c:numRef>
          </c:val>
        </c:ser>
        <c:marker val="1"/>
        <c:axId val="112298624"/>
        <c:axId val="112308608"/>
        <c:extLst>
          <c:ext xmlns:c15="http://schemas.microsoft.com/office/drawing/2012/chart" uri="{02D57815-91ED-43cb-92C2-25804820EDAC}">
            <c15:filteredLineSeries>
              <c15:ser>
                <c:idx val="0"/>
                <c:order val="2"/>
                <c:tx>
                  <c:strRef>
                    <c:extLst>
                      <c:ext uri="{02D57815-91ED-43cb-92C2-25804820EDAC}">
                        <c15:formulaRef>
                          <c15:sqref>'Sheet13 (3)'!$O$2</c15:sqref>
                        </c15:formulaRef>
                      </c:ext>
                    </c:extLst>
                    <c:strCache>
                      <c:ptCount val="1"/>
                      <c:pt idx="0">
                        <c:v>强化低碳情景</c:v>
                      </c:pt>
                    </c:strCache>
                  </c:strRef>
                </c:tx>
                <c:marker>
                  <c:symbol val="none"/>
                </c:marker>
                <c:val>
                  <c:numRef>
                    <c:extLst>
                      <c:ext uri="{02D57815-91ED-43cb-92C2-25804820EDAC}">
                        <c15:formulaRef>
                          <c15:sqref>'Sheet13 (3)'!$O$3:$O$43</c15:sqref>
                        </c15:formulaRef>
                      </c:ext>
                    </c:extLst>
                    <c:numCache>
                      <c:formatCode>0.00_ </c:formatCode>
                      <c:ptCount val="41"/>
                      <c:pt idx="0">
                        <c:v>6.1360000000000001</c:v>
                      </c:pt>
                      <c:pt idx="1">
                        <c:v>6.1695239540949958</c:v>
                      </c:pt>
                      <c:pt idx="2">
                        <c:v>6.2030404284686078</c:v>
                      </c:pt>
                      <c:pt idx="3">
                        <c:v>6.2365461025917934</c:v>
                      </c:pt>
                      <c:pt idx="4">
                        <c:v>6.2700366651531114</c:v>
                      </c:pt>
                      <c:pt idx="5">
                        <c:v>6.3035077110980815</c:v>
                      </c:pt>
                      <c:pt idx="6">
                        <c:v>6.3369547400863029</c:v>
                      </c:pt>
                      <c:pt idx="7">
                        <c:v>6.3703731549259688</c:v>
                      </c:pt>
                      <c:pt idx="8">
                        <c:v>6.4037582599854002</c:v>
                      </c:pt>
                      <c:pt idx="9">
                        <c:v>6.4371052595812932</c:v>
                      </c:pt>
                      <c:pt idx="10">
                        <c:v>6.4704092563433617</c:v>
                      </c:pt>
                      <c:pt idx="11">
                        <c:v>6.3801445090844933</c:v>
                      </c:pt>
                      <c:pt idx="12">
                        <c:v>6.290782853846558</c:v>
                      </c:pt>
                      <c:pt idx="13">
                        <c:v>6.2023163443131581</c:v>
                      </c:pt>
                      <c:pt idx="14">
                        <c:v>6.1147370994440422</c:v>
                      </c:pt>
                      <c:pt idx="15">
                        <c:v>6.0280373029613497</c:v>
                      </c:pt>
                      <c:pt idx="16">
                        <c:v>5.9422092028399573</c:v>
                      </c:pt>
                      <c:pt idx="17">
                        <c:v>5.8572451108014603</c:v>
                      </c:pt>
                      <c:pt idx="18">
                        <c:v>5.7731374018121588</c:v>
                      </c:pt>
                      <c:pt idx="19">
                        <c:v>5.6898785135850645</c:v>
                      </c:pt>
                      <c:pt idx="20">
                        <c:v>5.6074609460852924</c:v>
                      </c:pt>
                      <c:pt idx="21">
                        <c:v>5.5899129494340807</c:v>
                      </c:pt>
                      <c:pt idx="22">
                        <c:v>5.571836596451166</c:v>
                      </c:pt>
                      <c:pt idx="23">
                        <c:v>5.5532255117811067</c:v>
                      </c:pt>
                      <c:pt idx="24">
                        <c:v>5.5340730398353424</c:v>
                      </c:pt>
                      <c:pt idx="25">
                        <c:v>5.5143724576577826</c:v>
                      </c:pt>
                      <c:pt idx="26">
                        <c:v>5.4941169743049159</c:v>
                      </c:pt>
                      <c:pt idx="27">
                        <c:v>5.4732997302206972</c:v>
                      </c:pt>
                      <c:pt idx="28">
                        <c:v>5.4519137966058553</c:v>
                      </c:pt>
                      <c:pt idx="29">
                        <c:v>5.4299521747817598</c:v>
                      </c:pt>
                      <c:pt idx="30">
                        <c:v>5.4074077955489557</c:v>
                      </c:pt>
                      <c:pt idx="31">
                        <c:v>5.2385292209038603</c:v>
                      </c:pt>
                      <c:pt idx="32">
                        <c:v>5.071464244361195</c:v>
                      </c:pt>
                      <c:pt idx="33">
                        <c:v>4.906197290206106</c:v>
                      </c:pt>
                      <c:pt idx="34">
                        <c:v>4.7427129037067903</c:v>
                      </c:pt>
                      <c:pt idx="35">
                        <c:v>4.5809957502268661</c:v>
                      </c:pt>
                      <c:pt idx="36">
                        <c:v>4.4210306143445246</c:v>
                      </c:pt>
                      <c:pt idx="37">
                        <c:v>4.2628023989777226</c:v>
                      </c:pt>
                      <c:pt idx="38">
                        <c:v>4.1062961245154295</c:v>
                      </c:pt>
                      <c:pt idx="39">
                        <c:v>3.9514969279551804</c:v>
                      </c:pt>
                      <c:pt idx="40">
                        <c:v>3.798390062046769</c:v>
                      </c:pt>
                    </c:numCache>
                  </c:numRef>
                </c:val>
                <c:smooth val="0"/>
              </c15:ser>
            </c15:filteredLineSeries>
          </c:ext>
        </c:extLst>
      </c:lineChart>
      <c:catAx>
        <c:axId val="112298624"/>
        <c:scaling>
          <c:orientation val="minMax"/>
        </c:scaling>
        <c:axPos val="b"/>
        <c:numFmt formatCode="General" sourceLinked="1"/>
        <c:tickLblPos val="nextTo"/>
        <c:crossAx val="112308608"/>
        <c:crosses val="autoZero"/>
        <c:auto val="1"/>
        <c:lblAlgn val="ctr"/>
        <c:lblOffset val="100"/>
        <c:tickLblSkip val="5"/>
      </c:catAx>
      <c:valAx>
        <c:axId val="112308608"/>
        <c:scaling>
          <c:orientation val="minMax"/>
          <c:min val="40"/>
        </c:scaling>
        <c:axPos val="l"/>
        <c:title>
          <c:tx>
            <c:rich>
              <a:bodyPr rot="-5400000" vert="horz"/>
              <a:lstStyle/>
              <a:p>
                <a:pPr>
                  <a:defRPr/>
                </a:pPr>
                <a:r>
                  <a:rPr lang="en-US" altLang="zh-CN"/>
                  <a:t>CO</a:t>
                </a:r>
                <a:r>
                  <a:rPr lang="en-US" altLang="zh-CN" sz="600"/>
                  <a:t>2</a:t>
                </a:r>
                <a:r>
                  <a:rPr lang="zh-CN" altLang="en-US"/>
                  <a:t>排放（亿吨</a:t>
                </a:r>
                <a:r>
                  <a:rPr lang="en-US" altLang="zh-CN"/>
                  <a:t>CO</a:t>
                </a:r>
                <a:r>
                  <a:rPr lang="en-US" altLang="zh-CN" sz="600"/>
                  <a:t>2</a:t>
                </a:r>
                <a:r>
                  <a:rPr lang="zh-CN" altLang="en-US"/>
                  <a:t>）</a:t>
                </a:r>
              </a:p>
            </c:rich>
          </c:tx>
          <c:layout>
            <c:manualLayout>
              <c:xMode val="edge"/>
              <c:yMode val="edge"/>
              <c:x val="1.0901687289088871E-2"/>
              <c:y val="0.23755928468125162"/>
            </c:manualLayout>
          </c:layout>
        </c:title>
        <c:numFmt formatCode="0_ " sourceLinked="0"/>
        <c:tickLblPos val="nextTo"/>
        <c:crossAx val="112298624"/>
        <c:crosses val="autoZero"/>
        <c:crossBetween val="between"/>
      </c:valAx>
    </c:plotArea>
    <c:legend>
      <c:legendPos val="t"/>
      <c:layout>
        <c:manualLayout>
          <c:xMode val="edge"/>
          <c:yMode val="edge"/>
          <c:x val="0.1185974905245719"/>
          <c:y val="4.3868339132027125E-2"/>
          <c:w val="0.4706598606776996"/>
          <c:h val="6.4553006137866464E-2"/>
        </c:manualLayout>
      </c:layout>
    </c:legend>
    <c:plotVisOnly val="1"/>
    <c:dispBlanksAs val="gap"/>
  </c:chart>
  <c:spPr>
    <a:ln>
      <a:noFill/>
    </a:ln>
  </c:sp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zh-CN"/>
  <c:chart>
    <c:plotArea>
      <c:layout>
        <c:manualLayout>
          <c:layoutTarget val="inner"/>
          <c:xMode val="edge"/>
          <c:yMode val="edge"/>
          <c:x val="7.5130148012904227E-2"/>
          <c:y val="1.6749106447409616E-2"/>
          <c:w val="0.75682733365055921"/>
          <c:h val="0.89805106352776742"/>
        </c:manualLayout>
      </c:layout>
      <c:barChart>
        <c:barDir val="col"/>
        <c:grouping val="percentStacked"/>
        <c:ser>
          <c:idx val="0"/>
          <c:order val="0"/>
          <c:tx>
            <c:strRef>
              <c:f>Sheet2!$A$6</c:f>
              <c:strCache>
                <c:ptCount val="1"/>
                <c:pt idx="0">
                  <c:v>  食  品</c:v>
                </c:pt>
              </c:strCache>
            </c:strRef>
          </c:tx>
          <c:spPr>
            <a:solidFill>
              <a:schemeClr val="accent4">
                <a:lumMod val="75000"/>
              </a:schemeClr>
            </a:solidFill>
          </c:spPr>
          <c:cat>
            <c:numRef>
              <c:f>Sheet2!$B$4:$F$4</c:f>
              <c:numCache>
                <c:formatCode>General</c:formatCode>
                <c:ptCount val="5"/>
                <c:pt idx="0">
                  <c:v>1990</c:v>
                </c:pt>
                <c:pt idx="1">
                  <c:v>2000</c:v>
                </c:pt>
                <c:pt idx="2">
                  <c:v>2010</c:v>
                </c:pt>
                <c:pt idx="3">
                  <c:v>2011</c:v>
                </c:pt>
                <c:pt idx="4">
                  <c:v>2012</c:v>
                </c:pt>
              </c:numCache>
            </c:numRef>
          </c:cat>
          <c:val>
            <c:numRef>
              <c:f>Sheet2!$B$6:$F$6</c:f>
              <c:numCache>
                <c:formatCode>0.00</c:formatCode>
                <c:ptCount val="5"/>
                <c:pt idx="0">
                  <c:v>693.77000000000021</c:v>
                </c:pt>
                <c:pt idx="1">
                  <c:v>1971.32</c:v>
                </c:pt>
                <c:pt idx="2">
                  <c:v>4804.71</c:v>
                </c:pt>
                <c:pt idx="3">
                  <c:v>5506.33</c:v>
                </c:pt>
                <c:pt idx="4">
                  <c:v>6040.85</c:v>
                </c:pt>
              </c:numCache>
            </c:numRef>
          </c:val>
        </c:ser>
        <c:ser>
          <c:idx val="1"/>
          <c:order val="1"/>
          <c:tx>
            <c:strRef>
              <c:f>Sheet2!$A$7</c:f>
              <c:strCache>
                <c:ptCount val="1"/>
                <c:pt idx="0">
                  <c:v>  衣  着</c:v>
                </c:pt>
              </c:strCache>
            </c:strRef>
          </c:tx>
          <c:spPr>
            <a:solidFill>
              <a:schemeClr val="accent2">
                <a:lumMod val="60000"/>
                <a:lumOff val="40000"/>
              </a:schemeClr>
            </a:solidFill>
          </c:spPr>
          <c:cat>
            <c:numRef>
              <c:f>Sheet2!$B$4:$F$4</c:f>
              <c:numCache>
                <c:formatCode>General</c:formatCode>
                <c:ptCount val="5"/>
                <c:pt idx="0">
                  <c:v>1990</c:v>
                </c:pt>
                <c:pt idx="1">
                  <c:v>2000</c:v>
                </c:pt>
                <c:pt idx="2">
                  <c:v>2010</c:v>
                </c:pt>
                <c:pt idx="3">
                  <c:v>2011</c:v>
                </c:pt>
                <c:pt idx="4">
                  <c:v>2012</c:v>
                </c:pt>
              </c:numCache>
            </c:numRef>
          </c:cat>
          <c:val>
            <c:numRef>
              <c:f>Sheet2!$B$7:$F$7</c:f>
              <c:numCache>
                <c:formatCode>0.00</c:formatCode>
                <c:ptCount val="5"/>
                <c:pt idx="0">
                  <c:v>170.9</c:v>
                </c:pt>
                <c:pt idx="1">
                  <c:v>500.46</c:v>
                </c:pt>
                <c:pt idx="2">
                  <c:v>1444.34</c:v>
                </c:pt>
                <c:pt idx="3">
                  <c:v>1674.7</c:v>
                </c:pt>
                <c:pt idx="4">
                  <c:v>1823.3899999999999</c:v>
                </c:pt>
              </c:numCache>
            </c:numRef>
          </c:val>
        </c:ser>
        <c:ser>
          <c:idx val="2"/>
          <c:order val="2"/>
          <c:tx>
            <c:strRef>
              <c:f>Sheet2!$A$8</c:f>
              <c:strCache>
                <c:ptCount val="1"/>
                <c:pt idx="0">
                  <c:v>  居  住</c:v>
                </c:pt>
              </c:strCache>
            </c:strRef>
          </c:tx>
          <c:spPr>
            <a:solidFill>
              <a:schemeClr val="tx2">
                <a:lumMod val="60000"/>
                <a:lumOff val="40000"/>
              </a:schemeClr>
            </a:solidFill>
          </c:spPr>
          <c:cat>
            <c:numRef>
              <c:f>Sheet2!$B$4:$F$4</c:f>
              <c:numCache>
                <c:formatCode>General</c:formatCode>
                <c:ptCount val="5"/>
                <c:pt idx="0">
                  <c:v>1990</c:v>
                </c:pt>
                <c:pt idx="1">
                  <c:v>2000</c:v>
                </c:pt>
                <c:pt idx="2">
                  <c:v>2010</c:v>
                </c:pt>
                <c:pt idx="3">
                  <c:v>2011</c:v>
                </c:pt>
                <c:pt idx="4">
                  <c:v>2012</c:v>
                </c:pt>
              </c:numCache>
            </c:numRef>
          </c:cat>
          <c:val>
            <c:numRef>
              <c:f>Sheet2!$B$8:$F$8</c:f>
              <c:numCache>
                <c:formatCode>0.00</c:formatCode>
                <c:ptCount val="5"/>
                <c:pt idx="0">
                  <c:v>60.86</c:v>
                </c:pt>
                <c:pt idx="1">
                  <c:v>565.29000000000019</c:v>
                </c:pt>
                <c:pt idx="2">
                  <c:v>1332.1399999999999</c:v>
                </c:pt>
                <c:pt idx="3">
                  <c:v>1405.01</c:v>
                </c:pt>
                <c:pt idx="4">
                  <c:v>1484.26</c:v>
                </c:pt>
              </c:numCache>
            </c:numRef>
          </c:val>
        </c:ser>
        <c:ser>
          <c:idx val="3"/>
          <c:order val="3"/>
          <c:tx>
            <c:strRef>
              <c:f>Sheet2!$A$9</c:f>
              <c:strCache>
                <c:ptCount val="1"/>
                <c:pt idx="0">
                  <c:v>  家庭设备及用品</c:v>
                </c:pt>
              </c:strCache>
            </c:strRef>
          </c:tx>
          <c:spPr>
            <a:solidFill>
              <a:schemeClr val="accent1">
                <a:lumMod val="40000"/>
                <a:lumOff val="60000"/>
              </a:schemeClr>
            </a:solidFill>
          </c:spPr>
          <c:dLbls>
            <c:showVal val="1"/>
          </c:dLbls>
          <c:cat>
            <c:numRef>
              <c:f>Sheet2!$B$4:$F$4</c:f>
              <c:numCache>
                <c:formatCode>General</c:formatCode>
                <c:ptCount val="5"/>
                <c:pt idx="0">
                  <c:v>1990</c:v>
                </c:pt>
                <c:pt idx="1">
                  <c:v>2000</c:v>
                </c:pt>
                <c:pt idx="2">
                  <c:v>2010</c:v>
                </c:pt>
                <c:pt idx="3">
                  <c:v>2011</c:v>
                </c:pt>
                <c:pt idx="4">
                  <c:v>2012</c:v>
                </c:pt>
              </c:numCache>
            </c:numRef>
          </c:cat>
          <c:val>
            <c:numRef>
              <c:f>Sheet2!$B$9:$F$9</c:f>
              <c:numCache>
                <c:formatCode>0.00</c:formatCode>
                <c:ptCount val="5"/>
                <c:pt idx="0">
                  <c:v>108.45</c:v>
                </c:pt>
                <c:pt idx="1">
                  <c:v>374.4899999999999</c:v>
                </c:pt>
                <c:pt idx="2">
                  <c:v>908.01</c:v>
                </c:pt>
                <c:pt idx="3">
                  <c:v>1023.1700000000002</c:v>
                </c:pt>
                <c:pt idx="4">
                  <c:v>1116.06</c:v>
                </c:pt>
              </c:numCache>
            </c:numRef>
          </c:val>
        </c:ser>
        <c:ser>
          <c:idx val="4"/>
          <c:order val="4"/>
          <c:tx>
            <c:strRef>
              <c:f>Sheet2!$A$10</c:f>
              <c:strCache>
                <c:ptCount val="1"/>
                <c:pt idx="0">
                  <c:v>  交通通信</c:v>
                </c:pt>
              </c:strCache>
            </c:strRef>
          </c:tx>
          <c:spPr>
            <a:solidFill>
              <a:schemeClr val="accent5">
                <a:lumMod val="60000"/>
                <a:lumOff val="40000"/>
              </a:schemeClr>
            </a:solidFill>
          </c:spPr>
          <c:cat>
            <c:numRef>
              <c:f>Sheet2!$B$4:$F$4</c:f>
              <c:numCache>
                <c:formatCode>General</c:formatCode>
                <c:ptCount val="5"/>
                <c:pt idx="0">
                  <c:v>1990</c:v>
                </c:pt>
                <c:pt idx="1">
                  <c:v>2000</c:v>
                </c:pt>
                <c:pt idx="2">
                  <c:v>2010</c:v>
                </c:pt>
                <c:pt idx="3">
                  <c:v>2011</c:v>
                </c:pt>
                <c:pt idx="4">
                  <c:v>2012</c:v>
                </c:pt>
              </c:numCache>
            </c:numRef>
          </c:cat>
          <c:val>
            <c:numRef>
              <c:f>Sheet2!$B$10:$F$10</c:f>
              <c:numCache>
                <c:formatCode>0.00</c:formatCode>
                <c:ptCount val="5"/>
                <c:pt idx="0">
                  <c:v>40.51</c:v>
                </c:pt>
                <c:pt idx="1">
                  <c:v>426.95</c:v>
                </c:pt>
                <c:pt idx="2">
                  <c:v>1983.7</c:v>
                </c:pt>
                <c:pt idx="3">
                  <c:v>2149.69</c:v>
                </c:pt>
                <c:pt idx="4">
                  <c:v>2455.4699999999998</c:v>
                </c:pt>
              </c:numCache>
            </c:numRef>
          </c:val>
        </c:ser>
        <c:ser>
          <c:idx val="5"/>
          <c:order val="5"/>
          <c:tx>
            <c:strRef>
              <c:f>Sheet2!$A$11</c:f>
              <c:strCache>
                <c:ptCount val="1"/>
                <c:pt idx="0">
                  <c:v>  文教娱乐</c:v>
                </c:pt>
              </c:strCache>
            </c:strRef>
          </c:tx>
          <c:spPr>
            <a:solidFill>
              <a:schemeClr val="tx2">
                <a:lumMod val="40000"/>
                <a:lumOff val="60000"/>
              </a:schemeClr>
            </a:solidFill>
          </c:spPr>
          <c:cat>
            <c:numRef>
              <c:f>Sheet2!$B$4:$F$4</c:f>
              <c:numCache>
                <c:formatCode>General</c:formatCode>
                <c:ptCount val="5"/>
                <c:pt idx="0">
                  <c:v>1990</c:v>
                </c:pt>
                <c:pt idx="1">
                  <c:v>2000</c:v>
                </c:pt>
                <c:pt idx="2">
                  <c:v>2010</c:v>
                </c:pt>
                <c:pt idx="3">
                  <c:v>2011</c:v>
                </c:pt>
                <c:pt idx="4">
                  <c:v>2012</c:v>
                </c:pt>
              </c:numCache>
            </c:numRef>
          </c:cat>
          <c:val>
            <c:numRef>
              <c:f>Sheet2!$B$11:$F$11</c:f>
              <c:numCache>
                <c:formatCode>0.00</c:formatCode>
                <c:ptCount val="5"/>
                <c:pt idx="0">
                  <c:v>112.26</c:v>
                </c:pt>
                <c:pt idx="1">
                  <c:v>669.58</c:v>
                </c:pt>
                <c:pt idx="2">
                  <c:v>1627.6399999999999</c:v>
                </c:pt>
                <c:pt idx="3">
                  <c:v>1851.74</c:v>
                </c:pt>
                <c:pt idx="4">
                  <c:v>2033.5</c:v>
                </c:pt>
              </c:numCache>
            </c:numRef>
          </c:val>
        </c:ser>
        <c:ser>
          <c:idx val="6"/>
          <c:order val="6"/>
          <c:tx>
            <c:strRef>
              <c:f>Sheet2!$A$12</c:f>
              <c:strCache>
                <c:ptCount val="1"/>
                <c:pt idx="0">
                  <c:v>  医疗保健</c:v>
                </c:pt>
              </c:strCache>
            </c:strRef>
          </c:tx>
          <c:spPr>
            <a:solidFill>
              <a:schemeClr val="accent6">
                <a:lumMod val="40000"/>
                <a:lumOff val="60000"/>
              </a:schemeClr>
            </a:solidFill>
          </c:spPr>
          <c:cat>
            <c:numRef>
              <c:f>Sheet2!$B$4:$F$4</c:f>
              <c:numCache>
                <c:formatCode>General</c:formatCode>
                <c:ptCount val="5"/>
                <c:pt idx="0">
                  <c:v>1990</c:v>
                </c:pt>
                <c:pt idx="1">
                  <c:v>2000</c:v>
                </c:pt>
                <c:pt idx="2">
                  <c:v>2010</c:v>
                </c:pt>
                <c:pt idx="3">
                  <c:v>2011</c:v>
                </c:pt>
                <c:pt idx="4">
                  <c:v>2012</c:v>
                </c:pt>
              </c:numCache>
            </c:numRef>
          </c:cat>
          <c:val>
            <c:numRef>
              <c:f>Sheet2!$B$12:$F$12</c:f>
              <c:numCache>
                <c:formatCode>0.00</c:formatCode>
                <c:ptCount val="5"/>
                <c:pt idx="0">
                  <c:v>25.67</c:v>
                </c:pt>
                <c:pt idx="1">
                  <c:v>318.07</c:v>
                </c:pt>
                <c:pt idx="2">
                  <c:v>871.77000000000021</c:v>
                </c:pt>
                <c:pt idx="3">
                  <c:v>968.98</c:v>
                </c:pt>
                <c:pt idx="4">
                  <c:v>1063.6799999999998</c:v>
                </c:pt>
              </c:numCache>
            </c:numRef>
          </c:val>
        </c:ser>
        <c:ser>
          <c:idx val="7"/>
          <c:order val="7"/>
          <c:tx>
            <c:strRef>
              <c:f>Sheet2!$A$13</c:f>
              <c:strCache>
                <c:ptCount val="1"/>
                <c:pt idx="0">
                  <c:v>  其他</c:v>
                </c:pt>
              </c:strCache>
            </c:strRef>
          </c:tx>
          <c:spPr>
            <a:solidFill>
              <a:schemeClr val="bg2">
                <a:lumMod val="75000"/>
              </a:schemeClr>
            </a:solidFill>
          </c:spPr>
          <c:cat>
            <c:numRef>
              <c:f>Sheet2!$B$4:$F$4</c:f>
              <c:numCache>
                <c:formatCode>General</c:formatCode>
                <c:ptCount val="5"/>
                <c:pt idx="0">
                  <c:v>1990</c:v>
                </c:pt>
                <c:pt idx="1">
                  <c:v>2000</c:v>
                </c:pt>
                <c:pt idx="2">
                  <c:v>2010</c:v>
                </c:pt>
                <c:pt idx="3">
                  <c:v>2011</c:v>
                </c:pt>
                <c:pt idx="4">
                  <c:v>2012</c:v>
                </c:pt>
              </c:numCache>
            </c:numRef>
          </c:cat>
          <c:val>
            <c:numRef>
              <c:f>Sheet2!$B$13:$F$13</c:f>
              <c:numCache>
                <c:formatCode>0.00</c:formatCode>
                <c:ptCount val="5"/>
                <c:pt idx="0">
                  <c:v>66.569999999999993</c:v>
                </c:pt>
                <c:pt idx="1">
                  <c:v>171.83</c:v>
                </c:pt>
                <c:pt idx="2">
                  <c:v>499.15000000000009</c:v>
                </c:pt>
                <c:pt idx="3">
                  <c:v>581.26</c:v>
                </c:pt>
                <c:pt idx="4">
                  <c:v>657.1</c:v>
                </c:pt>
              </c:numCache>
            </c:numRef>
          </c:val>
        </c:ser>
        <c:overlap val="100"/>
        <c:axId val="112459776"/>
        <c:axId val="112461312"/>
      </c:barChart>
      <c:catAx>
        <c:axId val="112459776"/>
        <c:scaling>
          <c:orientation val="minMax"/>
        </c:scaling>
        <c:axPos val="b"/>
        <c:numFmt formatCode="General" sourceLinked="1"/>
        <c:tickLblPos val="nextTo"/>
        <c:crossAx val="112461312"/>
        <c:crosses val="autoZero"/>
        <c:auto val="1"/>
        <c:lblAlgn val="ctr"/>
        <c:lblOffset val="100"/>
      </c:catAx>
      <c:valAx>
        <c:axId val="112461312"/>
        <c:scaling>
          <c:orientation val="minMax"/>
        </c:scaling>
        <c:axPos val="l"/>
        <c:numFmt formatCode="0%" sourceLinked="1"/>
        <c:tickLblPos val="nextTo"/>
        <c:crossAx val="112459776"/>
        <c:crosses val="autoZero"/>
        <c:crossBetween val="between"/>
      </c:valAx>
      <c:spPr>
        <a:ln w="25400">
          <a:solidFill>
            <a:schemeClr val="bg1">
              <a:lumMod val="75000"/>
            </a:schemeClr>
          </a:solidFill>
        </a:ln>
      </c:spPr>
    </c:plotArea>
    <c:legend>
      <c:legendPos val="r"/>
      <c:layout/>
    </c:legend>
    <c:plotVisOnly val="1"/>
    <c:dispBlanksAs val="gap"/>
  </c:chart>
  <c:spPr>
    <a:ln>
      <a:noFill/>
    </a:ln>
  </c:spPr>
  <c:externalData r:id="rId1"/>
</c:chartSpace>
</file>

<file path=ppt/drawings/_rels/vmlDrawing1.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jpe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emf"/></Relationships>
</file>

<file path=ppt/drawings/drawing1.xml><?xml version="1.0" encoding="utf-8"?>
<c:userShapes xmlns:c="http://schemas.openxmlformats.org/drawingml/2006/chart">
  <cdr:relSizeAnchor xmlns:cdr="http://schemas.openxmlformats.org/drawingml/2006/chartDrawing">
    <cdr:from>
      <cdr:x>0.93812</cdr:x>
      <cdr:y>0.0625</cdr:y>
    </cdr:from>
    <cdr:to>
      <cdr:x>0.97435</cdr:x>
      <cdr:y>0.53819</cdr:y>
    </cdr:to>
    <cdr:sp macro="" textlink="">
      <cdr:nvSpPr>
        <cdr:cNvPr id="2" name="TextBox 1"/>
        <cdr:cNvSpPr txBox="1"/>
      </cdr:nvSpPr>
      <cdr:spPr>
        <a:xfrm xmlns:a="http://schemas.openxmlformats.org/drawingml/2006/main">
          <a:off x="7344816" y="144016"/>
          <a:ext cx="283655" cy="1096112"/>
        </a:xfrm>
        <a:prstGeom xmlns:a="http://schemas.openxmlformats.org/drawingml/2006/main" prst="rect">
          <a:avLst/>
        </a:prstGeom>
      </cdr:spPr>
      <cdr:txBody>
        <a:bodyPr xmlns:a="http://schemas.openxmlformats.org/drawingml/2006/main" vert="eaVert" wrap="square" rtlCol="0"/>
        <a:lstStyle xmlns:a="http://schemas.openxmlformats.org/drawingml/2006/main"/>
        <a:p xmlns:a="http://schemas.openxmlformats.org/drawingml/2006/main">
          <a:r>
            <a:rPr lang="zh-CN" altLang="en-US" sz="1100" dirty="0"/>
            <a:t>（</a:t>
          </a:r>
          <a:r>
            <a:rPr lang="en-US" altLang="zh-CN" sz="1100" dirty="0"/>
            <a:t>%</a:t>
          </a:r>
          <a:r>
            <a:rPr lang="zh-CN" altLang="en-US" sz="1100" dirty="0"/>
            <a:t>）</a:t>
          </a:r>
        </a:p>
      </cdr:txBody>
    </cdr:sp>
  </cdr:relSizeAnchor>
  <cdr:relSizeAnchor xmlns:cdr="http://schemas.openxmlformats.org/drawingml/2006/chartDrawing">
    <cdr:from>
      <cdr:x>0.01087</cdr:x>
      <cdr:y>0.04861</cdr:y>
    </cdr:from>
    <cdr:to>
      <cdr:x>0.06522</cdr:x>
      <cdr:y>0.54675</cdr:y>
    </cdr:to>
    <cdr:sp macro="" textlink="">
      <cdr:nvSpPr>
        <cdr:cNvPr id="3" name="TextBox 2"/>
        <cdr:cNvSpPr txBox="1"/>
      </cdr:nvSpPr>
      <cdr:spPr>
        <a:xfrm xmlns:a="http://schemas.openxmlformats.org/drawingml/2006/main">
          <a:off x="88915" y="128040"/>
          <a:ext cx="444577" cy="1312119"/>
        </a:xfrm>
        <a:prstGeom xmlns:a="http://schemas.openxmlformats.org/drawingml/2006/main" prst="rect">
          <a:avLst/>
        </a:prstGeom>
      </cdr:spPr>
      <cdr:txBody>
        <a:bodyPr xmlns:a="http://schemas.openxmlformats.org/drawingml/2006/main" vert="eaVert" wrap="square" rtlCol="0"/>
        <a:lstStyle xmlns:a="http://schemas.openxmlformats.org/drawingml/2006/main"/>
        <a:p xmlns:a="http://schemas.openxmlformats.org/drawingml/2006/main">
          <a:r>
            <a:rPr lang="zh-CN" altLang="en-US" sz="1100" dirty="0"/>
            <a:t>（亿元）</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4AB54-6272-45A1-AC4F-A59EEFD29D6C}" type="datetimeFigureOut">
              <a:rPr lang="zh-CN" altLang="en-US" smtClean="0"/>
              <a:pPr/>
              <a:t>2014/11/5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C7A22C9-76F7-476F-A6F8-6EEC7C486DF3}" type="slidenum">
              <a:rPr lang="zh-CN" altLang="en-US" smtClean="0"/>
              <a:pPr/>
              <a:t>‹#›</a:t>
            </a:fld>
            <a:endParaRPr lang="zh-CN" altLang="en-US"/>
          </a:p>
        </p:txBody>
      </p:sp>
    </p:spTree>
    <p:extLst>
      <p:ext uri="{BB962C8B-B14F-4D97-AF65-F5344CB8AC3E}">
        <p14:creationId xmlns="" xmlns:p14="http://schemas.microsoft.com/office/powerpoint/2010/main" val="12745552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172A03-17D4-4D69-8D5D-B8B0F21CDF2C}" type="datetimeFigureOut">
              <a:rPr lang="zh-CN" altLang="en-US" smtClean="0"/>
              <a:pPr/>
              <a:t>2014/11/5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D8DD50-45EC-40AF-894C-240427737919}" type="slidenum">
              <a:rPr lang="zh-CN" altLang="en-US" smtClean="0"/>
              <a:pPr/>
              <a:t>‹#›</a:t>
            </a:fld>
            <a:endParaRPr lang="zh-CN" altLang="en-US"/>
          </a:p>
        </p:txBody>
      </p:sp>
    </p:spTree>
    <p:extLst>
      <p:ext uri="{BB962C8B-B14F-4D97-AF65-F5344CB8AC3E}">
        <p14:creationId xmlns="" xmlns:p14="http://schemas.microsoft.com/office/powerpoint/2010/main" val="921302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scenarios – comprehensive models that make certain assumptions</a:t>
            </a:r>
            <a:r>
              <a:rPr lang="en-US" baseline="0" dirty="0" smtClean="0"/>
              <a:t> </a:t>
            </a:r>
            <a:r>
              <a:rPr lang="en-US" dirty="0" smtClean="0"/>
              <a:t>of the future (</a:t>
            </a:r>
            <a:r>
              <a:rPr lang="en-US" dirty="0" err="1" smtClean="0"/>
              <a:t>eg</a:t>
            </a:r>
            <a:r>
              <a:rPr lang="en-US" dirty="0" smtClean="0"/>
              <a:t> population growth, energy demand growth </a:t>
            </a:r>
            <a:r>
              <a:rPr lang="en-US" dirty="0" err="1" smtClean="0"/>
              <a:t>etc</a:t>
            </a:r>
            <a:r>
              <a:rPr lang="en-US" dirty="0" smtClean="0"/>
              <a:t>) and then</a:t>
            </a:r>
            <a:r>
              <a:rPr lang="en-US" baseline="0" dirty="0" smtClean="0"/>
              <a:t> </a:t>
            </a:r>
            <a:r>
              <a:rPr lang="en-US" dirty="0" smtClean="0"/>
              <a:t>Change variables to see effect (</a:t>
            </a:r>
            <a:r>
              <a:rPr lang="en-US" dirty="0" err="1" smtClean="0"/>
              <a:t>eg</a:t>
            </a:r>
            <a:r>
              <a:rPr lang="en-US" dirty="0" smtClean="0"/>
              <a:t> constrain GHG emissions and see how other variables change or must be changed as result) (or change investment flows And see what effects on GHG emissions, or change energy mix, technology assumptions </a:t>
            </a:r>
            <a:r>
              <a:rPr lang="en-US" dirty="0" err="1" smtClean="0"/>
              <a:t>etc</a:t>
            </a:r>
            <a:r>
              <a:rPr lang="en-US" dirty="0" smtClean="0"/>
              <a:t> </a:t>
            </a:r>
            <a:r>
              <a:rPr lang="en-US" dirty="0" err="1" smtClean="0"/>
              <a:t>etc</a:t>
            </a:r>
            <a:r>
              <a:rPr lang="en-US" dirty="0" smtClean="0"/>
              <a:t> </a:t>
            </a:r>
            <a:r>
              <a:rPr lang="en-US" dirty="0" err="1" smtClean="0"/>
              <a:t>etc</a:t>
            </a:r>
            <a:r>
              <a:rPr lang="en-US" dirty="0" smtClean="0"/>
              <a:t>)</a:t>
            </a:r>
          </a:p>
          <a:p>
            <a:endParaRPr lang="en-US" dirty="0" smtClean="0"/>
          </a:p>
          <a:p>
            <a:r>
              <a:rPr lang="en-US" dirty="0" smtClean="0"/>
              <a:t>Added shading; essentially,</a:t>
            </a:r>
            <a:r>
              <a:rPr lang="en-US" baseline="0" dirty="0" smtClean="0"/>
              <a:t> combining what we know from WG1 and WG2 with this table, we can just ignore anything below the third line as surely, the political </a:t>
            </a:r>
            <a:r>
              <a:rPr lang="en-US" baseline="0" dirty="0" err="1" smtClean="0"/>
              <a:t>comitment</a:t>
            </a:r>
            <a:r>
              <a:rPr lang="en-US" baseline="0" dirty="0" smtClean="0"/>
              <a:t> to limit warming to 2C means to limit is to 2C at least “more likely than not” (or “as likely than not” but that doesn’t exist in this table)</a:t>
            </a:r>
          </a:p>
          <a:p>
            <a:endParaRPr lang="en-US" baseline="0" dirty="0" smtClean="0"/>
          </a:p>
          <a:p>
            <a:r>
              <a:rPr lang="en-US" baseline="0" dirty="0" smtClean="0"/>
              <a:t>NOTE: much of the analysis </a:t>
            </a:r>
            <a:r>
              <a:rPr lang="en-US" baseline="0" dirty="0" err="1" smtClean="0"/>
              <a:t>focusses</a:t>
            </a:r>
            <a:r>
              <a:rPr lang="en-US" baseline="0" dirty="0" smtClean="0"/>
              <a:t> on “low emissions” scenarios; which typically mean the three lines with </a:t>
            </a:r>
            <a:r>
              <a:rPr lang="en-US" baseline="0" dirty="0" err="1" smtClean="0"/>
              <a:t>coloured</a:t>
            </a:r>
            <a:r>
              <a:rPr lang="en-US" baseline="0" dirty="0" smtClean="0"/>
              <a:t> boxes above, </a:t>
            </a:r>
            <a:r>
              <a:rPr lang="en-US" baseline="0" dirty="0" err="1" smtClean="0"/>
              <a:t>ie</a:t>
            </a:r>
            <a:r>
              <a:rPr lang="en-US" baseline="0" dirty="0" smtClean="0"/>
              <a:t> the two classes </a:t>
            </a:r>
          </a:p>
          <a:p>
            <a:endParaRPr lang="en-US" baseline="0" dirty="0" smtClean="0"/>
          </a:p>
          <a:p>
            <a:r>
              <a:rPr lang="en-US" baseline="0" dirty="0" smtClean="0"/>
              <a:t>NB: current (2010) global emissions according to Wg3: 49.5Gt CO2e</a:t>
            </a:r>
            <a:endParaRPr lang="en-US" dirty="0"/>
          </a:p>
        </p:txBody>
      </p:sp>
      <p:sp>
        <p:nvSpPr>
          <p:cNvPr id="4" name="Slide Number Placeholder 3"/>
          <p:cNvSpPr>
            <a:spLocks noGrp="1"/>
          </p:cNvSpPr>
          <p:nvPr>
            <p:ph type="sldNum" sz="quarter" idx="10"/>
          </p:nvPr>
        </p:nvSpPr>
        <p:spPr/>
        <p:txBody>
          <a:bodyPr/>
          <a:lstStyle/>
          <a:p>
            <a:fld id="{7E29CAFF-3D3A-0142-922D-FA3F11487892}" type="slidenum">
              <a:rPr lang="en-US" smtClean="0"/>
              <a:pPr/>
              <a:t>8</a:t>
            </a:fld>
            <a:endParaRPr lang="en-US"/>
          </a:p>
        </p:txBody>
      </p:sp>
    </p:spTree>
    <p:extLst>
      <p:ext uri="{BB962C8B-B14F-4D97-AF65-F5344CB8AC3E}">
        <p14:creationId xmlns="" xmlns:p14="http://schemas.microsoft.com/office/powerpoint/2010/main" val="452512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81A16E5-10AC-489F-8F4D-06BE35C018A7}" type="slidenum">
              <a:rPr lang="zh-CN" altLang="en-US" smtClean="0"/>
              <a:pPr/>
              <a:t>32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椭圆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ltLang="zh-CN">
              <a:solidFill>
                <a:srgbClr val="000000"/>
              </a:solidFill>
              <a:ea typeface="宋体" charset="-122"/>
            </a:endParaRPr>
          </a:p>
        </p:txBody>
      </p:sp>
      <p:sp>
        <p:nvSpPr>
          <p:cNvPr id="5" name="椭圆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ltLang="zh-CN">
              <a:solidFill>
                <a:srgbClr val="000000"/>
              </a:solidFill>
              <a:ea typeface="宋体" charset="-122"/>
            </a:endParaRPr>
          </a:p>
        </p:txBody>
      </p:sp>
      <p:sp>
        <p:nvSpPr>
          <p:cNvPr id="14" name="标题 13"/>
          <p:cNvSpPr>
            <a:spLocks noGrp="1"/>
          </p:cNvSpPr>
          <p:nvPr>
            <p:ph type="ctrTitle"/>
          </p:nvPr>
        </p:nvSpPr>
        <p:spPr>
          <a:xfrm>
            <a:off x="1432560" y="359898"/>
            <a:ext cx="7406640" cy="1472184"/>
          </a:xfrm>
        </p:spPr>
        <p:txBody>
          <a:bodyPr anchor="b"/>
          <a:lstStyle>
            <a:lvl1pPr algn="l">
              <a:defRPr/>
            </a:lvl1pPr>
            <a:extLst/>
          </a:lstStyle>
          <a:p>
            <a:r>
              <a:rPr lang="zh-CN" altLang="en-US" smtClean="0"/>
              <a:t>单击此处编辑母版标题样式</a:t>
            </a:r>
            <a:endParaRPr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6" name="日期占位符 6"/>
          <p:cNvSpPr>
            <a:spLocks noGrp="1"/>
          </p:cNvSpPr>
          <p:nvPr>
            <p:ph type="dt" sz="half" idx="10"/>
          </p:nvPr>
        </p:nvSpPr>
        <p:spPr/>
        <p:txBody>
          <a:bodyPr/>
          <a:lstStyle>
            <a:lvl1pPr>
              <a:defRPr/>
            </a:lvl1pPr>
          </a:lstStyle>
          <a:p>
            <a:pPr>
              <a:defRPr/>
            </a:pPr>
            <a:fld id="{7C811186-B77A-4C0F-826A-721BE1A366CF}" type="datetimeFigureOut">
              <a:rPr lang="en-US" altLang="zh-CN"/>
              <a:pPr>
                <a:defRPr/>
              </a:pPr>
              <a:t>11/5/2014</a:t>
            </a:fld>
            <a:endParaRPr lang="en-US" altLang="zh-CN"/>
          </a:p>
        </p:txBody>
      </p:sp>
      <p:sp>
        <p:nvSpPr>
          <p:cNvPr id="7" name="页脚占位符 19"/>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8" name="灯片编号占位符 9"/>
          <p:cNvSpPr>
            <a:spLocks noGrp="1"/>
          </p:cNvSpPr>
          <p:nvPr>
            <p:ph type="sldNum" sz="quarter" idx="12"/>
          </p:nvPr>
        </p:nvSpPr>
        <p:spPr/>
        <p:txBody>
          <a:bodyPr/>
          <a:lstStyle>
            <a:lvl1pPr>
              <a:defRPr/>
            </a:lvl1pPr>
          </a:lstStyle>
          <a:p>
            <a:pPr>
              <a:defRPr/>
            </a:pPr>
            <a:fld id="{CA850F99-BE18-4C8F-9F0F-16060084D24F}"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E5133C8D-E132-48E5-974F-F626971DD240}" type="datetimeFigureOut">
              <a:rPr lang="en-US" altLang="zh-CN"/>
              <a:pPr>
                <a:defRPr/>
              </a:pPr>
              <a:t>11/5/2014</a:t>
            </a:fld>
            <a:endParaRPr lang="en-US" altLang="zh-CN"/>
          </a:p>
        </p:txBody>
      </p:sp>
      <p:sp>
        <p:nvSpPr>
          <p:cNvPr id="5" name="页脚占位符 4"/>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6C329D6-1A14-478B-904D-CB1E361C27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A8B0979A-221E-4C8A-B676-4C650618DFA6}" type="datetimeFigureOut">
              <a:rPr lang="en-US" altLang="zh-CN"/>
              <a:pPr>
                <a:defRPr/>
              </a:pPr>
              <a:t>11/5/2014</a:t>
            </a:fld>
            <a:endParaRPr lang="en-US" altLang="zh-CN"/>
          </a:p>
        </p:txBody>
      </p:sp>
      <p:sp>
        <p:nvSpPr>
          <p:cNvPr id="5" name="页脚占位符 4"/>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8107413-F630-4EBE-BEAE-79CB86BA6E75}"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E07D743C-F71B-40C7-9645-4E5AD46E5B2E}" type="datetimeFigureOut">
              <a:rPr lang="en-US" altLang="zh-CN"/>
              <a:pPr>
                <a:defRPr/>
              </a:pPr>
              <a:t>11/5/2014</a:t>
            </a:fld>
            <a:endParaRPr lang="en-US" altLang="zh-CN"/>
          </a:p>
        </p:txBody>
      </p:sp>
      <p:sp>
        <p:nvSpPr>
          <p:cNvPr id="5" name="页脚占位符 4"/>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145167F5-F53C-4890-8AD3-6D0C1037E64E}"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5" name="矩形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6" name="椭圆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ltLang="zh-CN">
              <a:solidFill>
                <a:srgbClr val="000000"/>
              </a:solidFill>
              <a:ea typeface="宋体" charset="-122"/>
            </a:endParaRPr>
          </a:p>
        </p:txBody>
      </p:sp>
      <p:sp>
        <p:nvSpPr>
          <p:cNvPr id="7" name="椭圆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ltLang="zh-CN">
              <a:solidFill>
                <a:srgbClr val="000000"/>
              </a:solidFill>
              <a:ea typeface="宋体" charset="-122"/>
            </a:endParaRPr>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8" name="日期占位符 3"/>
          <p:cNvSpPr>
            <a:spLocks noGrp="1"/>
          </p:cNvSpPr>
          <p:nvPr>
            <p:ph type="dt" sz="half" idx="10"/>
          </p:nvPr>
        </p:nvSpPr>
        <p:spPr/>
        <p:txBody>
          <a:bodyPr/>
          <a:lstStyle>
            <a:lvl1pPr>
              <a:defRPr/>
            </a:lvl1pPr>
          </a:lstStyle>
          <a:p>
            <a:pPr>
              <a:defRPr/>
            </a:pPr>
            <a:fld id="{3FAD94DB-893C-4803-8419-5017A80771FB}" type="datetimeFigureOut">
              <a:rPr lang="en-US" altLang="zh-CN"/>
              <a:pPr>
                <a:defRPr/>
              </a:pPr>
              <a:t>11/5/2014</a:t>
            </a:fld>
            <a:endParaRPr lang="en-US" altLang="zh-CN"/>
          </a:p>
        </p:txBody>
      </p:sp>
      <p:sp>
        <p:nvSpPr>
          <p:cNvPr id="9" name="页脚占位符 4"/>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10" name="灯片编号占位符 5"/>
          <p:cNvSpPr>
            <a:spLocks noGrp="1"/>
          </p:cNvSpPr>
          <p:nvPr>
            <p:ph type="sldNum" sz="quarter" idx="12"/>
          </p:nvPr>
        </p:nvSpPr>
        <p:spPr/>
        <p:txBody>
          <a:bodyPr/>
          <a:lstStyle>
            <a:lvl1pPr>
              <a:defRPr/>
            </a:lvl1pPr>
          </a:lstStyle>
          <a:p>
            <a:pPr>
              <a:defRPr/>
            </a:pPr>
            <a:fld id="{FE6E4FAA-B194-4EA4-B9E8-E5A2999BE531}"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lang="zh-CN" altLang="en-US" smtClean="0"/>
              <a:t>单击此处编辑母版标题样式</a:t>
            </a:r>
            <a:endParaRPr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3CD42432-27F0-4A55-B1ED-D387E918795D}" type="datetimeFigureOut">
              <a:rPr lang="en-US" altLang="zh-CN"/>
              <a:pPr>
                <a:defRPr/>
              </a:pPr>
              <a:t>11/5/2014</a:t>
            </a:fld>
            <a:endParaRPr lang="en-US" altLang="zh-CN"/>
          </a:p>
        </p:txBody>
      </p:sp>
      <p:sp>
        <p:nvSpPr>
          <p:cNvPr id="6" name="页脚占位符 5"/>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50FC9A05-CAE3-4013-AA68-B331B829CFF3}"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lstStyle>
            <a:lvl1pPr algn="ctr">
              <a:defRPr sz="4500" b="1" cap="none" baseline="0"/>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lstStyle>
          <a:p>
            <a:pPr>
              <a:defRPr/>
            </a:pPr>
            <a:fld id="{3E22E553-2D01-440F-8B84-68E85AC9CDD9}" type="datetimeFigureOut">
              <a:rPr lang="en-US" altLang="zh-CN"/>
              <a:pPr>
                <a:defRPr/>
              </a:pPr>
              <a:t>11/5/2014</a:t>
            </a:fld>
            <a:endParaRPr lang="en-US" altLang="zh-CN"/>
          </a:p>
        </p:txBody>
      </p:sp>
      <p:sp>
        <p:nvSpPr>
          <p:cNvPr id="8" name="页脚占位符 7"/>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pPr>
              <a:defRPr/>
            </a:pPr>
            <a:fld id="{E9D6A4BF-4C15-467A-95C9-BD37480D6413}"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lstStyle>
          <a:p>
            <a:pPr>
              <a:defRPr/>
            </a:pPr>
            <a:fld id="{5DD0C725-4F7E-4BD5-BB79-416E0338DB26}" type="datetimeFigureOut">
              <a:rPr lang="en-US" altLang="zh-CN"/>
              <a:pPr>
                <a:defRPr/>
              </a:pPr>
              <a:t>11/5/2014</a:t>
            </a:fld>
            <a:endParaRPr lang="en-US" altLang="zh-CN"/>
          </a:p>
        </p:txBody>
      </p:sp>
      <p:sp>
        <p:nvSpPr>
          <p:cNvPr id="4" name="页脚占位符 3"/>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pPr>
              <a:defRPr/>
            </a:pPr>
            <a:fld id="{2B060CE8-7AC0-4F97-974D-8B6E0129F7CF}"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3" name="矩形 2"/>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4" name="日期占位符 1"/>
          <p:cNvSpPr>
            <a:spLocks noGrp="1"/>
          </p:cNvSpPr>
          <p:nvPr>
            <p:ph type="dt" sz="half" idx="10"/>
          </p:nvPr>
        </p:nvSpPr>
        <p:spPr/>
        <p:txBody>
          <a:bodyPr/>
          <a:lstStyle>
            <a:lvl1pPr>
              <a:defRPr/>
            </a:lvl1pPr>
          </a:lstStyle>
          <a:p>
            <a:pPr>
              <a:defRPr/>
            </a:pPr>
            <a:fld id="{CCB64CBF-7610-4BE7-B475-DA3400EC3A9D}" type="datetimeFigureOut">
              <a:rPr lang="en-US" altLang="zh-CN"/>
              <a:pPr>
                <a:defRPr/>
              </a:pPr>
              <a:t>11/5/2014</a:t>
            </a:fld>
            <a:endParaRPr lang="en-US" altLang="zh-CN"/>
          </a:p>
        </p:txBody>
      </p:sp>
      <p:sp>
        <p:nvSpPr>
          <p:cNvPr id="5" name="页脚占位符 2"/>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6" name="灯片编号占位符 3"/>
          <p:cNvSpPr>
            <a:spLocks noGrp="1"/>
          </p:cNvSpPr>
          <p:nvPr>
            <p:ph type="sldNum" sz="quarter" idx="12"/>
          </p:nvPr>
        </p:nvSpPr>
        <p:spPr/>
        <p:txBody>
          <a:bodyPr/>
          <a:lstStyle>
            <a:lvl1pPr>
              <a:defRPr/>
            </a:lvl1pPr>
          </a:lstStyle>
          <a:p>
            <a:pPr>
              <a:defRPr/>
            </a:pPr>
            <a:fld id="{C70A14A6-23D2-4D07-9A00-0E7E58EC3DA2}"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0C68176B-26A2-49C7-96BE-4293C8ECD240}" type="datetimeFigureOut">
              <a:rPr lang="en-US" altLang="zh-CN"/>
              <a:pPr>
                <a:defRPr/>
              </a:pPr>
              <a:t>11/5/2014</a:t>
            </a:fld>
            <a:endParaRPr lang="en-US" altLang="zh-CN"/>
          </a:p>
        </p:txBody>
      </p:sp>
      <p:sp>
        <p:nvSpPr>
          <p:cNvPr id="6" name="页脚占位符 5"/>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6BEF6027-4B12-495B-B7A6-8F237B96DA11}"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矩形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2575">
              <a:lnSpc>
                <a:spcPts val="3000"/>
              </a:lnSpc>
              <a:spcBef>
                <a:spcPts val="600"/>
              </a:spcBef>
              <a:buClr>
                <a:schemeClr val="accent1"/>
              </a:buClr>
              <a:buSzPct val="80000"/>
              <a:buFont typeface="Wingdings 2" pitchFamily="18" charset="2"/>
              <a:buNone/>
              <a:defRPr/>
            </a:pPr>
            <a:endParaRPr lang="en-US" altLang="zh-CN" sz="3200">
              <a:latin typeface="Gill Sans MT" pitchFamily="34" charset="0"/>
              <a:ea typeface="宋体" charset="-122"/>
            </a:endParaRPr>
          </a:p>
        </p:txBody>
      </p:sp>
      <p:sp>
        <p:nvSpPr>
          <p:cNvPr id="6" name="流程图: 过程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7" name="流程图: 过程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zh-CN" altLang="en-US" smtClean="0"/>
              <a:t>单击此处编辑母版标题样式</a:t>
            </a:r>
            <a:endParaRPr lang="en-US"/>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8" name="日期占位符 4"/>
          <p:cNvSpPr>
            <a:spLocks noGrp="1"/>
          </p:cNvSpPr>
          <p:nvPr>
            <p:ph type="dt" sz="half" idx="10"/>
          </p:nvPr>
        </p:nvSpPr>
        <p:spPr/>
        <p:txBody>
          <a:bodyPr/>
          <a:lstStyle>
            <a:lvl1pPr>
              <a:defRPr/>
            </a:lvl1pPr>
          </a:lstStyle>
          <a:p>
            <a:pPr>
              <a:defRPr/>
            </a:pPr>
            <a:fld id="{1C6644E9-9948-492B-868D-0C11F65C2381}" type="datetimeFigureOut">
              <a:rPr lang="en-US" altLang="zh-CN"/>
              <a:pPr>
                <a:defRPr/>
              </a:pPr>
              <a:t>11/5/2014</a:t>
            </a:fld>
            <a:endParaRPr lang="en-US" altLang="zh-CN"/>
          </a:p>
        </p:txBody>
      </p:sp>
      <p:sp>
        <p:nvSpPr>
          <p:cNvPr id="9" name="页脚占位符 5"/>
          <p:cNvSpPr>
            <a:spLocks noGrp="1"/>
          </p:cNvSpPr>
          <p:nvPr>
            <p:ph type="ftr" sz="quarter" idx="11"/>
          </p:nvPr>
        </p:nvSpPr>
        <p:spPr/>
        <p:txBody>
          <a:bodyPr/>
          <a:lstStyle>
            <a:lvl1pPr>
              <a:defRPr>
                <a:solidFill>
                  <a:srgbClr val="B5A788"/>
                </a:solidFill>
              </a:defRPr>
            </a:lvl1pPr>
          </a:lstStyle>
          <a:p>
            <a:pPr>
              <a:defRPr/>
            </a:pPr>
            <a:endParaRPr lang="en-US" altLang="zh-CN"/>
          </a:p>
        </p:txBody>
      </p:sp>
      <p:sp>
        <p:nvSpPr>
          <p:cNvPr id="10" name="灯片编号占位符 6"/>
          <p:cNvSpPr>
            <a:spLocks noGrp="1"/>
          </p:cNvSpPr>
          <p:nvPr>
            <p:ph type="sldNum" sz="quarter" idx="12"/>
          </p:nvPr>
        </p:nvSpPr>
        <p:spPr/>
        <p:txBody>
          <a:bodyPr/>
          <a:lstStyle>
            <a:lvl1pPr>
              <a:defRPr/>
            </a:lvl1pPr>
          </a:lstStyle>
          <a:p>
            <a:pPr>
              <a:defRPr/>
            </a:pPr>
            <a:fld id="{B6393C50-8A00-4639-ABE6-1DE7A4316844}"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椭圆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12" name="矩形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
        <p:nvSpPr>
          <p:cNvPr id="5" name="标题占位符 4"/>
          <p:cNvSpPr>
            <a:spLocks noGrp="1"/>
          </p:cNvSpPr>
          <p:nvPr>
            <p:ph type="title"/>
          </p:nvPr>
        </p:nvSpPr>
        <p:spPr>
          <a:xfrm>
            <a:off x="1435100" y="274638"/>
            <a:ext cx="7499350" cy="1143000"/>
          </a:xfrm>
          <a:prstGeom prst="rect">
            <a:avLst/>
          </a:prstGeom>
        </p:spPr>
        <p:txBody>
          <a:bodyPr anchor="ctr">
            <a:normAutofit/>
          </a:bodyPr>
          <a:lstStyle>
            <a:extLst/>
          </a:lstStyle>
          <a:p>
            <a:r>
              <a:rPr lang="zh-CN" altLang="en-US" smtClean="0"/>
              <a:t>单击此处编辑母版标题样式</a:t>
            </a:r>
            <a:endParaRPr lang="en-US"/>
          </a:p>
        </p:txBody>
      </p:sp>
      <p:sp>
        <p:nvSpPr>
          <p:cNvPr id="1033" name="文本占位符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4" name="日期占位符 23"/>
          <p:cNvSpPr>
            <a:spLocks noGrp="1"/>
          </p:cNvSpPr>
          <p:nvPr>
            <p:ph type="dt" sz="half" idx="2"/>
          </p:nvPr>
        </p:nvSpPr>
        <p:spPr>
          <a:xfrm>
            <a:off x="3581400" y="6305550"/>
            <a:ext cx="2133600" cy="476250"/>
          </a:xfrm>
          <a:prstGeom prst="rect">
            <a:avLst/>
          </a:prstGeom>
        </p:spPr>
        <p:txBody>
          <a:bodyPr vert="horz" wrap="square" lIns="91440" tIns="45720" rIns="91440" bIns="45720" numCol="1" anchor="b" anchorCtr="0" compatLnSpc="1">
            <a:prstTxWarp prst="textNoShape">
              <a:avLst/>
            </a:prstTxWarp>
          </a:bodyPr>
          <a:lstStyle>
            <a:lvl1pPr algn="r">
              <a:defRPr sz="1200">
                <a:solidFill>
                  <a:srgbClr val="B5A788"/>
                </a:solidFill>
                <a:latin typeface="Gill Sans MT" pitchFamily="34" charset="0"/>
                <a:ea typeface="宋体" charset="-122"/>
              </a:defRPr>
            </a:lvl1pPr>
          </a:lstStyle>
          <a:p>
            <a:pPr>
              <a:defRPr/>
            </a:pPr>
            <a:fld id="{7F5E836A-A6A7-46CB-AA07-10DF4519F05E}" type="datetimeFigureOut">
              <a:rPr lang="en-US" altLang="zh-CN"/>
              <a:pPr>
                <a:defRPr/>
              </a:pPr>
              <a:t>11/5/2014</a:t>
            </a:fld>
            <a:endParaRPr lang="en-US" altLang="zh-CN">
              <a:solidFill>
                <a:srgbClr val="AAA393"/>
              </a:solidFill>
            </a:endParaRPr>
          </a:p>
        </p:txBody>
      </p:sp>
      <p:sp>
        <p:nvSpPr>
          <p:cNvPr id="10" name="页脚占位符 9"/>
          <p:cNvSpPr>
            <a:spLocks noGrp="1"/>
          </p:cNvSpPr>
          <p:nvPr>
            <p:ph type="ftr" sz="quarter" idx="3"/>
          </p:nvPr>
        </p:nvSpPr>
        <p:spPr>
          <a:xfrm>
            <a:off x="5715000" y="6305550"/>
            <a:ext cx="2895600" cy="476250"/>
          </a:xfrm>
          <a:prstGeom prst="rect">
            <a:avLst/>
          </a:prstGeom>
        </p:spPr>
        <p:txBody>
          <a:bodyPr vert="horz" wrap="square" lIns="91440" tIns="45720" rIns="91440" bIns="45720" numCol="1" anchor="b" anchorCtr="0" compatLnSpc="1">
            <a:prstTxWarp prst="textNoShape">
              <a:avLst/>
            </a:prstTxWarp>
          </a:bodyPr>
          <a:lstStyle>
            <a:lvl1pPr>
              <a:defRPr sz="1200">
                <a:solidFill>
                  <a:srgbClr val="AAA393"/>
                </a:solidFill>
                <a:latin typeface="Gill Sans MT" pitchFamily="34" charset="0"/>
                <a:ea typeface="宋体" charset="-122"/>
              </a:defRPr>
            </a:lvl1pPr>
          </a:lstStyle>
          <a:p>
            <a:pPr>
              <a:defRPr/>
            </a:pPr>
            <a:endParaRPr lang="en-US" altLang="zh-CN"/>
          </a:p>
        </p:txBody>
      </p:sp>
      <p:sp>
        <p:nvSpPr>
          <p:cNvPr id="22" name="灯片编号占位符 21"/>
          <p:cNvSpPr>
            <a:spLocks noGrp="1"/>
          </p:cNvSpPr>
          <p:nvPr>
            <p:ph type="sldNum" sz="quarter" idx="4"/>
          </p:nvPr>
        </p:nvSpPr>
        <p:spPr>
          <a:xfrm>
            <a:off x="8613775" y="6305550"/>
            <a:ext cx="457200" cy="476250"/>
          </a:xfrm>
          <a:prstGeom prst="rect">
            <a:avLst/>
          </a:prstGeom>
        </p:spPr>
        <p:txBody>
          <a:bodyPr vert="horz" wrap="square" lIns="91440" tIns="45720" rIns="91440" bIns="45720" numCol="1" anchor="b" anchorCtr="0" compatLnSpc="1">
            <a:prstTxWarp prst="textNoShape">
              <a:avLst/>
            </a:prstTxWarp>
          </a:bodyPr>
          <a:lstStyle>
            <a:lvl1pPr algn="ctr">
              <a:defRPr sz="1200">
                <a:solidFill>
                  <a:srgbClr val="B5A788"/>
                </a:solidFill>
                <a:latin typeface="Gill Sans MT" pitchFamily="34" charset="0"/>
                <a:ea typeface="宋体" charset="-122"/>
              </a:defRPr>
            </a:lvl1pPr>
          </a:lstStyle>
          <a:p>
            <a:pPr>
              <a:defRPr/>
            </a:pPr>
            <a:fld id="{C2F53854-AB94-4115-BB5E-BA9C247599D2}" type="slidenum">
              <a:rPr lang="en-US" altLang="zh-CN"/>
              <a:pPr>
                <a:defRPr/>
              </a:pPr>
              <a:t>‹#›</a:t>
            </a:fld>
            <a:endParaRPr lang="en-US" altLang="zh-CN">
              <a:solidFill>
                <a:srgbClr val="AAA393"/>
              </a:solidFill>
            </a:endParaRPr>
          </a:p>
        </p:txBody>
      </p:sp>
      <p:sp>
        <p:nvSpPr>
          <p:cNvPr id="15" name="矩形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ltLang="zh-CN">
              <a:solidFill>
                <a:srgbClr val="FFFFFF"/>
              </a:solidFill>
              <a:ea typeface="宋体" charset="-122"/>
            </a:endParaRPr>
          </a:p>
        </p:txBody>
      </p:sp>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hyperlink" Target="http://www.nature.com/doifinder/10.1038/nclimate2384"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chart" Target="../charts/chart4.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lum bright="70000" contrast="-70000"/>
            <a:extLst>
              <a:ext uri="{28A0092B-C50C-407E-A947-70E740481C1C}">
                <a14:useLocalDpi xmlns="" xmlns:a14="http://schemas.microsoft.com/office/drawing/2010/main" val="0"/>
              </a:ext>
            </a:extLst>
          </a:blip>
          <a:stretch>
            <a:fillRect/>
          </a:stretch>
        </p:blipFill>
        <p:spPr>
          <a:xfrm>
            <a:off x="0" y="0"/>
            <a:ext cx="9252520" cy="6858000"/>
          </a:xfrm>
          <a:prstGeom prst="rect">
            <a:avLst/>
          </a:prstGeom>
        </p:spPr>
      </p:pic>
      <p:sp>
        <p:nvSpPr>
          <p:cNvPr id="2" name="标题 1"/>
          <p:cNvSpPr>
            <a:spLocks noGrp="1"/>
          </p:cNvSpPr>
          <p:nvPr>
            <p:ph type="title"/>
          </p:nvPr>
        </p:nvSpPr>
        <p:spPr>
          <a:xfrm>
            <a:off x="1403648" y="1052736"/>
            <a:ext cx="7499350" cy="1143000"/>
          </a:xfrm>
        </p:spPr>
        <p:txBody>
          <a:bodyPr/>
          <a:lstStyle/>
          <a:p>
            <a:r>
              <a:rPr lang="zh-CN" altLang="en-US" b="1" dirty="0" smtClean="0">
                <a:solidFill>
                  <a:schemeClr val="accent3">
                    <a:lumMod val="50000"/>
                  </a:schemeClr>
                </a:solidFill>
                <a:latin typeface="Microsoft YaHei" panose="020B0503020204020204" pitchFamily="34" charset="-122"/>
                <a:ea typeface="Microsoft YaHei" panose="020B0503020204020204" pitchFamily="34" charset="-122"/>
              </a:rPr>
              <a:t>应对气候变化报告（</a:t>
            </a:r>
            <a:r>
              <a:rPr lang="en-US" altLang="zh-CN" b="1" dirty="0" smtClean="0">
                <a:solidFill>
                  <a:schemeClr val="accent3">
                    <a:lumMod val="50000"/>
                  </a:schemeClr>
                </a:solidFill>
                <a:latin typeface="Microsoft YaHei" panose="020B0503020204020204" pitchFamily="34" charset="-122"/>
                <a:ea typeface="Microsoft YaHei" panose="020B0503020204020204" pitchFamily="34" charset="-122"/>
              </a:rPr>
              <a:t>2014</a:t>
            </a:r>
            <a:r>
              <a:rPr lang="zh-CN" altLang="en-US" b="1" dirty="0" smtClean="0">
                <a:solidFill>
                  <a:schemeClr val="accent3">
                    <a:lumMod val="50000"/>
                  </a:schemeClr>
                </a:solidFill>
                <a:latin typeface="Microsoft YaHei" panose="020B0503020204020204" pitchFamily="34" charset="-122"/>
                <a:ea typeface="Microsoft YaHei" panose="020B0503020204020204" pitchFamily="34" charset="-122"/>
              </a:rPr>
              <a:t>）</a:t>
            </a:r>
            <a:endParaRPr lang="en-US" b="1" dirty="0">
              <a:solidFill>
                <a:schemeClr val="accent3">
                  <a:lumMod val="50000"/>
                </a:schemeClr>
              </a:solidFill>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611560" y="2852936"/>
            <a:ext cx="8280920" cy="3323456"/>
          </a:xfrm>
        </p:spPr>
        <p:txBody>
          <a:bodyPr/>
          <a:lstStyle/>
          <a:p>
            <a:pPr marL="82550" indent="0" algn="ctr">
              <a:buNone/>
            </a:pPr>
            <a:r>
              <a:rPr lang="zh-CN" altLang="en-US" sz="6600" b="1" dirty="0" smtClean="0">
                <a:solidFill>
                  <a:schemeClr val="accent3">
                    <a:lumMod val="50000"/>
                  </a:schemeClr>
                </a:solidFill>
                <a:latin typeface="Microsoft YaHei" panose="020B0503020204020204" pitchFamily="34" charset="-122"/>
                <a:ea typeface="Microsoft YaHei" panose="020B0503020204020204" pitchFamily="34" charset="-122"/>
              </a:rPr>
              <a:t>科学认知与政治争锋</a:t>
            </a:r>
            <a:endParaRPr lang="en-US" altLang="zh-CN" sz="6600" b="1" dirty="0" smtClean="0">
              <a:solidFill>
                <a:schemeClr val="accent3">
                  <a:lumMod val="50000"/>
                </a:schemeClr>
              </a:solidFill>
              <a:latin typeface="Microsoft YaHei" panose="020B0503020204020204" pitchFamily="34" charset="-122"/>
              <a:ea typeface="Microsoft YaHei" panose="020B0503020204020204" pitchFamily="34" charset="-122"/>
            </a:endParaRPr>
          </a:p>
          <a:p>
            <a:pPr marL="82550" indent="0" algn="ctr">
              <a:buNone/>
            </a:pPr>
            <a:endParaRPr lang="en-US" sz="2800" b="1" dirty="0">
              <a:solidFill>
                <a:schemeClr val="accent3">
                  <a:lumMod val="50000"/>
                </a:schemeClr>
              </a:solidFill>
              <a:latin typeface="Microsoft YaHei" panose="020B0503020204020204" pitchFamily="34" charset="-122"/>
              <a:ea typeface="Microsoft YaHei" panose="020B0503020204020204" pitchFamily="34" charset="-122"/>
            </a:endParaRPr>
          </a:p>
          <a:p>
            <a:pPr marL="82550" indent="0" algn="ctr">
              <a:buNone/>
            </a:pPr>
            <a:endParaRPr lang="en-US" sz="2800" b="1" dirty="0" smtClean="0">
              <a:solidFill>
                <a:schemeClr val="accent3">
                  <a:lumMod val="50000"/>
                </a:schemeClr>
              </a:solidFill>
              <a:latin typeface="Microsoft YaHei" panose="020B0503020204020204" pitchFamily="34" charset="-122"/>
              <a:ea typeface="Microsoft YaHei" panose="020B0503020204020204" pitchFamily="34" charset="-122"/>
            </a:endParaRPr>
          </a:p>
          <a:p>
            <a:pPr marL="82550" indent="0" algn="ctr">
              <a:buNone/>
            </a:pPr>
            <a:endParaRPr lang="en-US" altLang="zh-CN" sz="2800" b="1" dirty="0" smtClean="0">
              <a:solidFill>
                <a:schemeClr val="accent3">
                  <a:lumMod val="50000"/>
                </a:schemeClr>
              </a:solidFill>
              <a:latin typeface="Microsoft YaHei" panose="020B0503020204020204" pitchFamily="34" charset="-122"/>
              <a:ea typeface="Microsoft YaHei" panose="020B0503020204020204" pitchFamily="34" charset="-122"/>
            </a:endParaRPr>
          </a:p>
          <a:p>
            <a:pPr marL="82550" indent="0" algn="ctr">
              <a:buNone/>
            </a:pPr>
            <a:r>
              <a:rPr lang="en-US" altLang="zh-CN" sz="2800" b="1" dirty="0" smtClean="0">
                <a:solidFill>
                  <a:schemeClr val="accent3">
                    <a:lumMod val="50000"/>
                  </a:schemeClr>
                </a:solidFill>
                <a:latin typeface="Microsoft YaHei" panose="020B0503020204020204" pitchFamily="34" charset="-122"/>
                <a:ea typeface="Microsoft YaHei" panose="020B0503020204020204" pitchFamily="34" charset="-122"/>
              </a:rPr>
              <a:t>2014</a:t>
            </a:r>
            <a:r>
              <a:rPr lang="zh-CN" altLang="en-US" sz="2800" b="1" dirty="0" smtClean="0">
                <a:solidFill>
                  <a:schemeClr val="accent3">
                    <a:lumMod val="50000"/>
                  </a:schemeClr>
                </a:solidFill>
                <a:latin typeface="Microsoft YaHei" panose="020B0503020204020204" pitchFamily="34" charset="-122"/>
                <a:ea typeface="Microsoft YaHei" panose="020B0503020204020204" pitchFamily="34" charset="-122"/>
              </a:rPr>
              <a:t>年</a:t>
            </a:r>
            <a:r>
              <a:rPr lang="en-US" altLang="zh-CN" sz="2800" b="1" dirty="0" smtClean="0">
                <a:solidFill>
                  <a:schemeClr val="accent3">
                    <a:lumMod val="50000"/>
                  </a:schemeClr>
                </a:solidFill>
                <a:latin typeface="Microsoft YaHei" panose="020B0503020204020204" pitchFamily="34" charset="-122"/>
                <a:ea typeface="Microsoft YaHei" panose="020B0503020204020204" pitchFamily="34" charset="-122"/>
              </a:rPr>
              <a:t>11</a:t>
            </a:r>
            <a:r>
              <a:rPr lang="zh-CN" altLang="en-US" sz="2800" b="1" dirty="0" smtClean="0">
                <a:solidFill>
                  <a:schemeClr val="accent3">
                    <a:lumMod val="50000"/>
                  </a:schemeClr>
                </a:solidFill>
                <a:latin typeface="Microsoft YaHei" panose="020B0503020204020204" pitchFamily="34" charset="-122"/>
                <a:ea typeface="Microsoft YaHei" panose="020B0503020204020204" pitchFamily="34" charset="-122"/>
              </a:rPr>
              <a:t>月</a:t>
            </a:r>
            <a:r>
              <a:rPr lang="en-US" altLang="zh-CN" sz="2800" b="1" dirty="0" smtClean="0">
                <a:solidFill>
                  <a:schemeClr val="accent3">
                    <a:lumMod val="50000"/>
                  </a:schemeClr>
                </a:solidFill>
                <a:latin typeface="Microsoft YaHei" panose="020B0503020204020204" pitchFamily="34" charset="-122"/>
                <a:ea typeface="Microsoft YaHei" panose="020B0503020204020204" pitchFamily="34" charset="-122"/>
              </a:rPr>
              <a:t>5</a:t>
            </a:r>
            <a:r>
              <a:rPr lang="zh-CN" altLang="en-US" sz="2800" b="1" dirty="0" smtClean="0">
                <a:solidFill>
                  <a:schemeClr val="accent3">
                    <a:lumMod val="50000"/>
                  </a:schemeClr>
                </a:solidFill>
                <a:latin typeface="Microsoft YaHei" panose="020B0503020204020204" pitchFamily="34" charset="-122"/>
                <a:ea typeface="Microsoft YaHei" panose="020B0503020204020204" pitchFamily="34" charset="-122"/>
              </a:rPr>
              <a:t>日，北京</a:t>
            </a:r>
            <a:endParaRPr lang="en-US" sz="2800" b="1" dirty="0">
              <a:solidFill>
                <a:schemeClr val="accent3">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17429114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31640" y="1556792"/>
            <a:ext cx="6480720" cy="4800600"/>
          </a:xfrm>
        </p:spPr>
        <p:txBody>
          <a:bodyPr/>
          <a:lstStyle/>
          <a:p>
            <a:pPr>
              <a:lnSpc>
                <a:spcPct val="150000"/>
              </a:lnSpc>
            </a:pPr>
            <a:r>
              <a:rPr lang="zh-CN" altLang="en-US" sz="2000" dirty="0" smtClean="0">
                <a:latin typeface="Microsoft YaHei" panose="020B0503020204020204" pitchFamily="34" charset="-122"/>
                <a:ea typeface="Microsoft YaHei" panose="020B0503020204020204" pitchFamily="34" charset="-122"/>
              </a:rPr>
              <a:t>各国</a:t>
            </a:r>
            <a:r>
              <a:rPr lang="zh-CN" altLang="en-US" sz="2000" dirty="0">
                <a:latin typeface="Microsoft YaHei" panose="020B0503020204020204" pitchFamily="34" charset="-122"/>
                <a:ea typeface="Microsoft YaHei" panose="020B0503020204020204" pitchFamily="34" charset="-122"/>
              </a:rPr>
              <a:t>领导人就在</a:t>
            </a:r>
            <a:r>
              <a:rPr lang="en-US" sz="2000" dirty="0">
                <a:latin typeface="Microsoft YaHei" panose="020B0503020204020204" pitchFamily="34" charset="-122"/>
                <a:ea typeface="Microsoft YaHei" panose="020B0503020204020204" pitchFamily="34" charset="-122"/>
              </a:rPr>
              <a:t>2015</a:t>
            </a:r>
            <a:r>
              <a:rPr lang="zh-CN" altLang="en-US" sz="2000" dirty="0">
                <a:latin typeface="Microsoft YaHei" panose="020B0503020204020204" pitchFamily="34" charset="-122"/>
                <a:ea typeface="Microsoft YaHei" panose="020B0503020204020204" pitchFamily="34" charset="-122"/>
              </a:rPr>
              <a:t>年巴黎气候大会上达成富有意义和具有普遍性的气候协议作出了强有力的</a:t>
            </a:r>
            <a:r>
              <a:rPr lang="zh-CN" altLang="en-US" sz="2000" dirty="0" smtClean="0">
                <a:latin typeface="Microsoft YaHei" panose="020B0503020204020204" pitchFamily="34" charset="-122"/>
                <a:ea typeface="Microsoft YaHei" panose="020B0503020204020204" pitchFamily="34" charset="-122"/>
              </a:rPr>
              <a:t>承诺</a:t>
            </a:r>
            <a:endParaRPr lang="en-US" altLang="zh-CN" sz="2000" dirty="0">
              <a:latin typeface="Microsoft YaHei" panose="020B0503020204020204" pitchFamily="34" charset="-122"/>
              <a:ea typeface="Microsoft YaHei" panose="020B0503020204020204" pitchFamily="34" charset="-122"/>
            </a:endParaRPr>
          </a:p>
          <a:p>
            <a:pPr>
              <a:lnSpc>
                <a:spcPct val="150000"/>
              </a:lnSpc>
            </a:pPr>
            <a:r>
              <a:rPr lang="zh-CN" altLang="en-US" sz="2000" dirty="0" smtClean="0">
                <a:latin typeface="Microsoft YaHei" panose="020B0503020204020204" pitchFamily="34" charset="-122"/>
                <a:ea typeface="Microsoft YaHei" panose="020B0503020204020204" pitchFamily="34" charset="-122"/>
              </a:rPr>
              <a:t>公共</a:t>
            </a:r>
            <a:r>
              <a:rPr lang="zh-CN" altLang="en-US" sz="2000" dirty="0">
                <a:latin typeface="Microsoft YaHei" panose="020B0503020204020204" pitchFamily="34" charset="-122"/>
                <a:ea typeface="Microsoft YaHei" panose="020B0503020204020204" pitchFamily="34" charset="-122"/>
              </a:rPr>
              <a:t>和私营部门明确了气候融资</a:t>
            </a:r>
            <a:r>
              <a:rPr lang="zh-CN" altLang="en-US" sz="2000" dirty="0" smtClean="0">
                <a:latin typeface="Microsoft YaHei" panose="020B0503020204020204" pitchFamily="34" charset="-122"/>
                <a:ea typeface="Microsoft YaHei" panose="020B0503020204020204" pitchFamily="34" charset="-122"/>
              </a:rPr>
              <a:t>途径</a:t>
            </a:r>
            <a:endParaRPr lang="en-US" altLang="zh-CN" sz="2000" dirty="0">
              <a:latin typeface="Microsoft YaHei" panose="020B0503020204020204" pitchFamily="34" charset="-122"/>
              <a:ea typeface="Microsoft YaHei" panose="020B0503020204020204" pitchFamily="34" charset="-122"/>
            </a:endParaRPr>
          </a:p>
          <a:p>
            <a:pPr>
              <a:lnSpc>
                <a:spcPct val="150000"/>
              </a:lnSpc>
            </a:pPr>
            <a:r>
              <a:rPr lang="zh-CN" altLang="en-US" sz="2000" dirty="0" smtClean="0">
                <a:latin typeface="Microsoft YaHei" panose="020B0503020204020204" pitchFamily="34" charset="-122"/>
                <a:ea typeface="Microsoft YaHei" panose="020B0503020204020204" pitchFamily="34" charset="-122"/>
              </a:rPr>
              <a:t>政府</a:t>
            </a:r>
            <a:r>
              <a:rPr lang="zh-CN" altLang="en-US" sz="2000" dirty="0">
                <a:latin typeface="Microsoft YaHei" panose="020B0503020204020204" pitchFamily="34" charset="-122"/>
                <a:ea typeface="Microsoft YaHei" panose="020B0503020204020204" pitchFamily="34" charset="-122"/>
              </a:rPr>
              <a:t>和企业领导人支持通过多种手段实施碳定价</a:t>
            </a:r>
            <a:r>
              <a:rPr lang="zh-CN" altLang="en-US" sz="2000" dirty="0" smtClean="0">
                <a:latin typeface="Microsoft YaHei" panose="020B0503020204020204" pitchFamily="34" charset="-122"/>
                <a:ea typeface="Microsoft YaHei" panose="020B0503020204020204" pitchFamily="34" charset="-122"/>
              </a:rPr>
              <a:t>机制</a:t>
            </a:r>
            <a:endParaRPr lang="en-US" altLang="zh-CN" sz="2000" dirty="0">
              <a:latin typeface="Microsoft YaHei" panose="020B0503020204020204" pitchFamily="34" charset="-122"/>
              <a:ea typeface="Microsoft YaHei" panose="020B0503020204020204" pitchFamily="34" charset="-122"/>
            </a:endParaRPr>
          </a:p>
          <a:p>
            <a:pPr>
              <a:lnSpc>
                <a:spcPct val="150000"/>
              </a:lnSpc>
            </a:pPr>
            <a:r>
              <a:rPr lang="zh-CN" altLang="en-US" sz="2000" dirty="0" smtClean="0">
                <a:latin typeface="Microsoft YaHei" panose="020B0503020204020204" pitchFamily="34" charset="-122"/>
                <a:ea typeface="Microsoft YaHei" panose="020B0503020204020204" pitchFamily="34" charset="-122"/>
              </a:rPr>
              <a:t>证明</a:t>
            </a:r>
            <a:r>
              <a:rPr lang="zh-CN" altLang="en-US" sz="2000" dirty="0">
                <a:latin typeface="Microsoft YaHei" panose="020B0503020204020204" pitchFamily="34" charset="-122"/>
                <a:ea typeface="Microsoft YaHei" panose="020B0503020204020204" pitchFamily="34" charset="-122"/>
              </a:rPr>
              <a:t>了加强应对气候的能力是一项明智而必要的</a:t>
            </a:r>
            <a:r>
              <a:rPr lang="zh-CN" altLang="en-US" sz="2000" dirty="0" smtClean="0">
                <a:latin typeface="Microsoft YaHei" panose="020B0503020204020204" pitchFamily="34" charset="-122"/>
                <a:ea typeface="Microsoft YaHei" panose="020B0503020204020204" pitchFamily="34" charset="-122"/>
              </a:rPr>
              <a:t>投资</a:t>
            </a:r>
            <a:endParaRPr lang="en-US" altLang="zh-CN" sz="2000" dirty="0">
              <a:latin typeface="Microsoft YaHei" panose="020B0503020204020204" pitchFamily="34" charset="-122"/>
              <a:ea typeface="Microsoft YaHei" panose="020B0503020204020204" pitchFamily="34" charset="-122"/>
            </a:endParaRPr>
          </a:p>
          <a:p>
            <a:pPr>
              <a:lnSpc>
                <a:spcPct val="150000"/>
              </a:lnSpc>
            </a:pPr>
            <a:r>
              <a:rPr lang="zh-CN" altLang="en-US" sz="2000" dirty="0" smtClean="0">
                <a:latin typeface="Microsoft YaHei" panose="020B0503020204020204" pitchFamily="34" charset="-122"/>
                <a:ea typeface="Microsoft YaHei" panose="020B0503020204020204" pitchFamily="34" charset="-122"/>
              </a:rPr>
              <a:t>将</a:t>
            </a:r>
            <a:r>
              <a:rPr lang="zh-CN" altLang="en-US" sz="2000" dirty="0">
                <a:latin typeface="Microsoft YaHei" panose="020B0503020204020204" pitchFamily="34" charset="-122"/>
                <a:ea typeface="Microsoft YaHei" panose="020B0503020204020204" pitchFamily="34" charset="-122"/>
              </a:rPr>
              <a:t>建立新联盟以应对各种气候</a:t>
            </a:r>
            <a:r>
              <a:rPr lang="zh-CN" altLang="en-US" sz="2000" dirty="0" smtClean="0">
                <a:latin typeface="Microsoft YaHei" panose="020B0503020204020204" pitchFamily="34" charset="-122"/>
                <a:ea typeface="Microsoft YaHei" panose="020B0503020204020204" pitchFamily="34" charset="-122"/>
              </a:rPr>
              <a:t>挑战</a:t>
            </a:r>
            <a:endParaRPr lang="zh-CN" altLang="en-US" sz="2000" dirty="0">
              <a:latin typeface="Microsoft YaHei" panose="020B0503020204020204" pitchFamily="34" charset="-122"/>
              <a:ea typeface="Microsoft YaHei" panose="020B0503020204020204" pitchFamily="34" charset="-122"/>
            </a:endParaRPr>
          </a:p>
          <a:p>
            <a:endParaRPr lang="en-US" dirty="0"/>
          </a:p>
        </p:txBody>
      </p:sp>
      <p:sp>
        <p:nvSpPr>
          <p:cNvPr id="4" name="标题 1"/>
          <p:cNvSpPr txBox="1">
            <a:spLocks/>
          </p:cNvSpPr>
          <p:nvPr/>
        </p:nvSpPr>
        <p:spPr>
          <a:xfrm>
            <a:off x="1115616" y="188640"/>
            <a:ext cx="7083670" cy="1470025"/>
          </a:xfrm>
          <a:prstGeom prst="rect">
            <a:avLst/>
          </a:prstGeom>
        </p:spPr>
        <p:txBody>
          <a:bodyPr anchor="ctr">
            <a:normAutofit/>
          </a:bodyPr>
          <a:lst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a:lstStyle>
          <a:p>
            <a:r>
              <a:rPr lang="zh-CN" altLang="en-US" sz="2800" b="1" dirty="0" smtClean="0">
                <a:effectLst/>
                <a:latin typeface="Microsoft YaHei" panose="020B0503020204020204" pitchFamily="34" charset="-122"/>
                <a:ea typeface="Microsoft YaHei" panose="020B0503020204020204" pitchFamily="34" charset="-122"/>
              </a:rPr>
              <a:t>国际气候治理的政治进程：联合国</a:t>
            </a:r>
            <a:r>
              <a:rPr lang="en-US" sz="2800" b="1" dirty="0" smtClean="0">
                <a:effectLst/>
                <a:latin typeface="Microsoft YaHei" panose="020B0503020204020204" pitchFamily="34" charset="-122"/>
                <a:ea typeface="Microsoft YaHei" panose="020B0503020204020204" pitchFamily="34" charset="-122"/>
              </a:rPr>
              <a:t>2014</a:t>
            </a:r>
            <a:r>
              <a:rPr lang="zh-CN" altLang="en-US" sz="2800" b="1" dirty="0" smtClean="0">
                <a:effectLst/>
                <a:latin typeface="Microsoft YaHei" panose="020B0503020204020204" pitchFamily="34" charset="-122"/>
                <a:ea typeface="Microsoft YaHei" panose="020B0503020204020204" pitchFamily="34" charset="-122"/>
              </a:rPr>
              <a:t>年气候变化峰会</a:t>
            </a:r>
            <a:endParaRPr lang="zh-CN" altLang="en-US" sz="2800" b="1" dirty="0">
              <a:effectLst/>
              <a:latin typeface="Microsoft YaHei" panose="020B0503020204020204" pitchFamily="34" charset="-122"/>
              <a:ea typeface="Microsoft YaHei" panose="020B0503020204020204" pitchFamily="34" charset="-122"/>
            </a:endParaRPr>
          </a:p>
        </p:txBody>
      </p:sp>
      <p:grpSp>
        <p:nvGrpSpPr>
          <p:cNvPr id="10" name="组合 9"/>
          <p:cNvGrpSpPr/>
          <p:nvPr/>
        </p:nvGrpSpPr>
        <p:grpSpPr>
          <a:xfrm>
            <a:off x="120204" y="4873352"/>
            <a:ext cx="8912913" cy="1781264"/>
            <a:chOff x="179512" y="4797152"/>
            <a:chExt cx="8912913" cy="1781264"/>
          </a:xfrm>
        </p:grpSpPr>
        <p:pic>
          <p:nvPicPr>
            <p:cNvPr id="7" name="图片 6"/>
            <p:cNvPicPr>
              <a:picLocks noChangeAspect="1"/>
            </p:cNvPicPr>
            <p:nvPr/>
          </p:nvPicPr>
          <p:blipFill rotWithShape="1">
            <a:blip r:embed="rId2" cstate="print">
              <a:extLst>
                <a:ext uri="{28A0092B-C50C-407E-A947-70E740481C1C}">
                  <a14:useLocalDpi xmlns="" xmlns:a14="http://schemas.microsoft.com/office/drawing/2010/main" val="0"/>
                </a:ext>
              </a:extLst>
            </a:blip>
            <a:srcRect t="9133" b="7484"/>
            <a:stretch/>
          </p:blipFill>
          <p:spPr>
            <a:xfrm>
              <a:off x="179512" y="4821009"/>
              <a:ext cx="3116864" cy="1733551"/>
            </a:xfrm>
            <a:prstGeom prst="rect">
              <a:avLst/>
            </a:prstGeom>
          </p:spPr>
        </p:pic>
        <p:pic>
          <p:nvPicPr>
            <p:cNvPr id="5" name="图片 4"/>
            <p:cNvPicPr>
              <a:picLocks noChangeAspect="1"/>
            </p:cNvPicPr>
            <p:nvPr/>
          </p:nvPicPr>
          <p:blipFill rotWithShape="1">
            <a:blip r:embed="rId3">
              <a:extLst>
                <a:ext uri="{28A0092B-C50C-407E-A947-70E740481C1C}">
                  <a14:useLocalDpi xmlns="" xmlns:a14="http://schemas.microsoft.com/office/drawing/2010/main" val="0"/>
                </a:ext>
              </a:extLst>
            </a:blip>
            <a:srcRect t="12243" b="14174"/>
            <a:stretch/>
          </p:blipFill>
          <p:spPr>
            <a:xfrm>
              <a:off x="3296872" y="4797152"/>
              <a:ext cx="3096344" cy="1781264"/>
            </a:xfrm>
            <a:prstGeom prst="rect">
              <a:avLst/>
            </a:prstGeom>
          </p:spPr>
        </p:pic>
        <p:pic>
          <p:nvPicPr>
            <p:cNvPr id="8" name="图片 7"/>
            <p:cNvPicPr>
              <a:picLocks noChangeAspect="1"/>
            </p:cNvPicPr>
            <p:nvPr/>
          </p:nvPicPr>
          <p:blipFill rotWithShape="1">
            <a:blip r:embed="rId4">
              <a:extLst>
                <a:ext uri="{28A0092B-C50C-407E-A947-70E740481C1C}">
                  <a14:useLocalDpi xmlns="" xmlns:a14="http://schemas.microsoft.com/office/drawing/2010/main" val="0"/>
                </a:ext>
              </a:extLst>
            </a:blip>
            <a:srcRect t="12037" b="21574"/>
            <a:stretch/>
          </p:blipFill>
          <p:spPr>
            <a:xfrm>
              <a:off x="6356121" y="4797152"/>
              <a:ext cx="2736304" cy="1757408"/>
            </a:xfrm>
            <a:prstGeom prst="rect">
              <a:avLst/>
            </a:prstGeom>
          </p:spPr>
        </p:pic>
        <p:sp>
          <p:nvSpPr>
            <p:cNvPr id="9" name="矩形 8"/>
            <p:cNvSpPr/>
            <p:nvPr/>
          </p:nvSpPr>
          <p:spPr>
            <a:xfrm>
              <a:off x="179512" y="4797152"/>
              <a:ext cx="8912913" cy="1781264"/>
            </a:xfrm>
            <a:prstGeom prst="rect">
              <a:avLst/>
            </a:prstGeom>
            <a:noFill/>
            <a:ln w="63500" cmpd="sng">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28508609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lum bright="70000" contrast="-70000"/>
            <a:extLst>
              <a:ext uri="{28A0092B-C50C-407E-A947-70E740481C1C}">
                <a14:useLocalDpi xmlns="" xmlns:a14="http://schemas.microsoft.com/office/drawing/2010/main" val="0"/>
              </a:ext>
            </a:extLst>
          </a:blip>
          <a:srcRect t="9713"/>
          <a:stretch/>
        </p:blipFill>
        <p:spPr>
          <a:xfrm>
            <a:off x="1" y="0"/>
            <a:ext cx="9144000" cy="6857999"/>
          </a:xfrm>
          <a:prstGeom prst="rect">
            <a:avLst/>
          </a:prstGeom>
        </p:spPr>
      </p:pic>
      <p:sp>
        <p:nvSpPr>
          <p:cNvPr id="2" name="标题 1"/>
          <p:cNvSpPr>
            <a:spLocks noGrp="1"/>
          </p:cNvSpPr>
          <p:nvPr>
            <p:ph type="title"/>
          </p:nvPr>
        </p:nvSpPr>
        <p:spPr>
          <a:xfrm>
            <a:off x="822326" y="476672"/>
            <a:ext cx="7499350" cy="634082"/>
          </a:xfrm>
        </p:spPr>
        <p:txBody>
          <a:bodyPr>
            <a:normAutofit fontScale="90000"/>
          </a:bodyPr>
          <a:lstStyle/>
          <a:p>
            <a:r>
              <a:rPr lang="zh-CN" altLang="en-US" sz="3600" b="1" dirty="0">
                <a:effectLst/>
                <a:latin typeface="Microsoft YaHei" panose="020B0503020204020204" pitchFamily="34" charset="-122"/>
                <a:ea typeface="Microsoft YaHei" panose="020B0503020204020204" pitchFamily="34" charset="-122"/>
              </a:rPr>
              <a:t>峰会</a:t>
            </a:r>
            <a:r>
              <a:rPr lang="zh-CN" altLang="en-US" sz="3600" b="1" dirty="0" smtClean="0">
                <a:effectLst/>
                <a:latin typeface="Microsoft YaHei" panose="020B0503020204020204" pitchFamily="34" charset="-122"/>
                <a:ea typeface="Microsoft YaHei" panose="020B0503020204020204" pitchFamily="34" charset="-122"/>
              </a:rPr>
              <a:t>意义</a:t>
            </a:r>
            <a:endParaRPr lang="zh-CN" altLang="en-US" dirty="0"/>
          </a:p>
        </p:txBody>
      </p:sp>
      <p:sp>
        <p:nvSpPr>
          <p:cNvPr id="3" name="内容占位符 2"/>
          <p:cNvSpPr>
            <a:spLocks noGrp="1"/>
          </p:cNvSpPr>
          <p:nvPr>
            <p:ph idx="1"/>
          </p:nvPr>
        </p:nvSpPr>
        <p:spPr>
          <a:xfrm>
            <a:off x="827584" y="1447800"/>
            <a:ext cx="8106866" cy="4800600"/>
          </a:xfrm>
        </p:spPr>
        <p:txBody>
          <a:bodyPr>
            <a:normAutofit/>
          </a:bodyPr>
          <a:lstStyle/>
          <a:p>
            <a:pPr>
              <a:lnSpc>
                <a:spcPct val="130000"/>
              </a:lnSpc>
              <a:buNone/>
            </a:pPr>
            <a:r>
              <a:rPr lang="zh-CN" altLang="en-US" sz="2000" dirty="0" smtClean="0">
                <a:latin typeface="Microsoft YaHei" panose="020B0503020204020204" pitchFamily="34" charset="-122"/>
                <a:ea typeface="Microsoft YaHei" panose="020B0503020204020204" pitchFamily="34" charset="-122"/>
              </a:rPr>
              <a:t>第一，推动</a:t>
            </a:r>
            <a:r>
              <a:rPr lang="zh-CN" altLang="en-US" sz="2000" dirty="0">
                <a:latin typeface="Microsoft YaHei" panose="020B0503020204020204" pitchFamily="34" charset="-122"/>
                <a:ea typeface="Microsoft YaHei" panose="020B0503020204020204" pitchFamily="34" charset="-122"/>
              </a:rPr>
              <a:t>世界重新将注意力聚焦于气候变化问题，形成有利于气候谈判的国际政治和舆论</a:t>
            </a:r>
            <a:r>
              <a:rPr lang="zh-CN" altLang="en-US" sz="2000" dirty="0" smtClean="0">
                <a:latin typeface="Microsoft YaHei" panose="020B0503020204020204" pitchFamily="34" charset="-122"/>
                <a:ea typeface="Microsoft YaHei" panose="020B0503020204020204" pitchFamily="34" charset="-122"/>
              </a:rPr>
              <a:t>环境</a:t>
            </a:r>
            <a:endParaRPr lang="en-US" altLang="zh-CN" sz="2000" dirty="0" smtClean="0">
              <a:latin typeface="Microsoft YaHei" panose="020B0503020204020204" pitchFamily="34" charset="-122"/>
              <a:ea typeface="Microsoft YaHei" panose="020B0503020204020204" pitchFamily="34" charset="-122"/>
            </a:endParaRPr>
          </a:p>
          <a:p>
            <a:pPr>
              <a:lnSpc>
                <a:spcPct val="130000"/>
              </a:lnSpc>
              <a:buNone/>
            </a:pPr>
            <a:endParaRPr lang="en-US" altLang="zh-CN" sz="2000" dirty="0" smtClean="0">
              <a:latin typeface="Microsoft YaHei" panose="020B0503020204020204" pitchFamily="34" charset="-122"/>
              <a:ea typeface="Microsoft YaHei" panose="020B0503020204020204" pitchFamily="34" charset="-122"/>
            </a:endParaRPr>
          </a:p>
          <a:p>
            <a:pPr lvl="0">
              <a:lnSpc>
                <a:spcPct val="130000"/>
              </a:lnSpc>
              <a:buNone/>
            </a:pPr>
            <a:r>
              <a:rPr lang="zh-CN" altLang="en-US" sz="2000" dirty="0" smtClean="0">
                <a:latin typeface="Microsoft YaHei" panose="020B0503020204020204" pitchFamily="34" charset="-122"/>
                <a:ea typeface="Microsoft YaHei" panose="020B0503020204020204" pitchFamily="34" charset="-122"/>
              </a:rPr>
              <a:t>第二，敦促</a:t>
            </a:r>
            <a:r>
              <a:rPr lang="zh-CN" altLang="en-US" sz="2000" dirty="0">
                <a:latin typeface="Microsoft YaHei" panose="020B0503020204020204" pitchFamily="34" charset="-122"/>
                <a:ea typeface="Microsoft YaHei" panose="020B0503020204020204" pitchFamily="34" charset="-122"/>
              </a:rPr>
              <a:t>各国领导人提出雄心勃勃的国家气候行动</a:t>
            </a:r>
            <a:r>
              <a:rPr lang="zh-CN" altLang="en-US" sz="2000" dirty="0" smtClean="0">
                <a:latin typeface="Microsoft YaHei" panose="020B0503020204020204" pitchFamily="34" charset="-122"/>
                <a:ea typeface="Microsoft YaHei" panose="020B0503020204020204" pitchFamily="34" charset="-122"/>
              </a:rPr>
              <a:t>，为</a:t>
            </a:r>
            <a:r>
              <a:rPr lang="zh-CN" altLang="en-US" sz="2000" dirty="0">
                <a:latin typeface="Microsoft YaHei" panose="020B0503020204020204" pitchFamily="34" charset="-122"/>
                <a:ea typeface="Microsoft YaHei" panose="020B0503020204020204" pitchFamily="34" charset="-122"/>
              </a:rPr>
              <a:t>后续气候谈判和全球可持续发展注入观念和行动上的正能量</a:t>
            </a:r>
            <a:r>
              <a:rPr lang="zh-CN" altLang="en-US" sz="2000" dirty="0" smtClean="0">
                <a:latin typeface="Microsoft YaHei" panose="020B0503020204020204" pitchFamily="34" charset="-122"/>
                <a:ea typeface="Microsoft YaHei" panose="020B0503020204020204" pitchFamily="34" charset="-122"/>
              </a:rPr>
              <a:t>，凝聚</a:t>
            </a:r>
            <a:r>
              <a:rPr lang="zh-CN" altLang="en-US" sz="2000" dirty="0">
                <a:latin typeface="Microsoft YaHei" panose="020B0503020204020204" pitchFamily="34" charset="-122"/>
                <a:ea typeface="Microsoft YaHei" panose="020B0503020204020204" pitchFamily="34" charset="-122"/>
              </a:rPr>
              <a:t>政治共识的</a:t>
            </a:r>
            <a:r>
              <a:rPr lang="zh-CN" altLang="en-US" sz="2000" dirty="0" smtClean="0">
                <a:latin typeface="Microsoft YaHei" panose="020B0503020204020204" pitchFamily="34" charset="-122"/>
                <a:ea typeface="Microsoft YaHei" panose="020B0503020204020204" pitchFamily="34" charset="-122"/>
              </a:rPr>
              <a:t>作用。</a:t>
            </a:r>
            <a:endParaRPr lang="en-US" altLang="zh-CN" sz="2000" dirty="0" smtClean="0">
              <a:latin typeface="Microsoft YaHei" panose="020B0503020204020204" pitchFamily="34" charset="-122"/>
              <a:ea typeface="Microsoft YaHei" panose="020B0503020204020204" pitchFamily="34" charset="-122"/>
            </a:endParaRPr>
          </a:p>
          <a:p>
            <a:pPr lvl="0">
              <a:lnSpc>
                <a:spcPct val="130000"/>
              </a:lnSpc>
              <a:buNone/>
            </a:pPr>
            <a:endParaRPr lang="en-US" altLang="zh-CN" sz="2000" dirty="0" smtClean="0">
              <a:latin typeface="Microsoft YaHei" panose="020B0503020204020204" pitchFamily="34" charset="-122"/>
              <a:ea typeface="Microsoft YaHei" panose="020B0503020204020204" pitchFamily="34" charset="-122"/>
            </a:endParaRPr>
          </a:p>
          <a:p>
            <a:pPr lvl="0">
              <a:lnSpc>
                <a:spcPct val="130000"/>
              </a:lnSpc>
              <a:buNone/>
            </a:pPr>
            <a:r>
              <a:rPr lang="zh-CN" altLang="en-US" sz="2000" dirty="0" smtClean="0">
                <a:latin typeface="Microsoft YaHei" panose="020B0503020204020204" pitchFamily="34" charset="-122"/>
                <a:ea typeface="Microsoft YaHei" panose="020B0503020204020204" pitchFamily="34" charset="-122"/>
              </a:rPr>
              <a:t>第三，为</a:t>
            </a:r>
            <a:r>
              <a:rPr lang="zh-CN" altLang="en-US" sz="2000" dirty="0">
                <a:latin typeface="Microsoft YaHei" panose="020B0503020204020204" pitchFamily="34" charset="-122"/>
                <a:ea typeface="Microsoft YaHei" panose="020B0503020204020204" pitchFamily="34" charset="-122"/>
              </a:rPr>
              <a:t>各国开展多边外交，展现负责任国家形象</a:t>
            </a:r>
            <a:r>
              <a:rPr lang="zh-CN" altLang="en-US" sz="2000" dirty="0" smtClean="0">
                <a:latin typeface="Microsoft YaHei" panose="020B0503020204020204" pitchFamily="34" charset="-122"/>
                <a:ea typeface="Microsoft YaHei" panose="020B0503020204020204" pitchFamily="34" charset="-122"/>
              </a:rPr>
              <a:t>提供重要</a:t>
            </a:r>
            <a:r>
              <a:rPr lang="zh-CN" altLang="en-US" sz="2000" dirty="0">
                <a:latin typeface="Microsoft YaHei" panose="020B0503020204020204" pitchFamily="34" charset="-122"/>
                <a:ea typeface="Microsoft YaHei" panose="020B0503020204020204" pitchFamily="34" charset="-122"/>
              </a:rPr>
              <a:t>平台</a:t>
            </a:r>
            <a:r>
              <a:rPr lang="zh-CN" altLang="en-US" sz="2000" dirty="0" smtClean="0">
                <a:latin typeface="Microsoft YaHei" panose="020B0503020204020204" pitchFamily="34" charset="-122"/>
                <a:ea typeface="Microsoft YaHei" panose="020B0503020204020204" pitchFamily="34" charset="-122"/>
              </a:rPr>
              <a:t>。 判断此次峰会是否成功，目前为</a:t>
            </a:r>
            <a:r>
              <a:rPr lang="zh-CN" altLang="en-US" sz="2000" dirty="0">
                <a:latin typeface="Microsoft YaHei" panose="020B0503020204020204" pitchFamily="34" charset="-122"/>
                <a:ea typeface="Microsoft YaHei" panose="020B0503020204020204" pitchFamily="34" charset="-122"/>
              </a:rPr>
              <a:t>时尚</a:t>
            </a:r>
            <a:r>
              <a:rPr lang="zh-CN" altLang="en-US" sz="2000" dirty="0" smtClean="0">
                <a:latin typeface="Microsoft YaHei" panose="020B0503020204020204" pitchFamily="34" charset="-122"/>
                <a:ea typeface="Microsoft YaHei" panose="020B0503020204020204" pitchFamily="34" charset="-122"/>
              </a:rPr>
              <a:t>早</a:t>
            </a:r>
            <a:r>
              <a:rPr lang="zh-CN" altLang="en-US" sz="2000" dirty="0">
                <a:latin typeface="Microsoft YaHei" panose="020B0503020204020204" pitchFamily="34" charset="-122"/>
                <a:ea typeface="Microsoft YaHei" panose="020B0503020204020204" pitchFamily="34" charset="-122"/>
              </a:rPr>
              <a:t>，</a:t>
            </a:r>
            <a:r>
              <a:rPr lang="zh-CN" altLang="en-US" sz="2000" dirty="0" smtClean="0">
                <a:latin typeface="Microsoft YaHei" panose="020B0503020204020204" pitchFamily="34" charset="-122"/>
                <a:ea typeface="Microsoft YaHei" panose="020B0503020204020204" pitchFamily="34" charset="-122"/>
              </a:rPr>
              <a:t>不是</a:t>
            </a:r>
            <a:r>
              <a:rPr lang="zh-CN" altLang="en-US" sz="2000" dirty="0">
                <a:latin typeface="Microsoft YaHei" panose="020B0503020204020204" pitchFamily="34" charset="-122"/>
                <a:ea typeface="Microsoft YaHei" panose="020B0503020204020204" pitchFamily="34" charset="-122"/>
              </a:rPr>
              <a:t>本次峰会结束之日，而是巴黎气候变化大会落幕之时。</a:t>
            </a:r>
          </a:p>
          <a:p>
            <a:pPr lvl="0">
              <a:buNone/>
            </a:pPr>
            <a:endParaRPr lang="zh-CN" altLang="en-US" sz="2200" dirty="0"/>
          </a:p>
          <a:p>
            <a:endParaRPr lang="zh-CN" altLang="en-US" dirty="0"/>
          </a:p>
          <a:p>
            <a:endParaRPr lang="zh-CN" altLang="en-US" dirty="0"/>
          </a:p>
        </p:txBody>
      </p:sp>
    </p:spTree>
    <p:extLst>
      <p:ext uri="{BB962C8B-B14F-4D97-AF65-F5344CB8AC3E}">
        <p14:creationId xmlns="" xmlns:p14="http://schemas.microsoft.com/office/powerpoint/2010/main" val="20911125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图片 3" descr="（国际）（2）美国总统奥巴马出席联合国气候峰会"/>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44173" b="14451"/>
          <a:stretch/>
        </p:blipFill>
        <p:spPr bwMode="auto">
          <a:xfrm>
            <a:off x="1048570" y="4740572"/>
            <a:ext cx="8095430" cy="2040756"/>
          </a:xfrm>
          <a:prstGeom prst="rect">
            <a:avLst/>
          </a:prstGeom>
          <a:ln>
            <a:noFill/>
          </a:ln>
          <a:effectLst>
            <a:glow rad="342900">
              <a:schemeClr val="bg1">
                <a:alpha val="67000"/>
              </a:schemeClr>
            </a:glow>
            <a:softEdge rad="2413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2" name="标题 1"/>
          <p:cNvSpPr>
            <a:spLocks noGrp="1"/>
          </p:cNvSpPr>
          <p:nvPr>
            <p:ph type="title"/>
          </p:nvPr>
        </p:nvSpPr>
        <p:spPr>
          <a:xfrm>
            <a:off x="3203848" y="188640"/>
            <a:ext cx="4114800" cy="1008112"/>
          </a:xfrm>
        </p:spPr>
        <p:txBody>
          <a:bodyPr>
            <a:normAutofit/>
          </a:bodyPr>
          <a:lstStyle/>
          <a:p>
            <a:r>
              <a:rPr lang="zh-CN" altLang="en-US" sz="3200" b="1" dirty="0" smtClean="0">
                <a:latin typeface="Microsoft YaHei" panose="020B0503020204020204" pitchFamily="34" charset="-122"/>
                <a:ea typeface="Microsoft YaHei" panose="020B0503020204020204" pitchFamily="34" charset="-122"/>
              </a:rPr>
              <a:t>联合国气候峰会</a:t>
            </a:r>
          </a:p>
        </p:txBody>
      </p:sp>
      <p:sp>
        <p:nvSpPr>
          <p:cNvPr id="6" name="内容占位符 2"/>
          <p:cNvSpPr txBox="1">
            <a:spLocks/>
          </p:cNvSpPr>
          <p:nvPr/>
        </p:nvSpPr>
        <p:spPr bwMode="auto">
          <a:xfrm>
            <a:off x="1259632" y="1196752"/>
            <a:ext cx="7560840" cy="5580856"/>
          </a:xfrm>
          <a:prstGeom prst="rect">
            <a:avLst/>
          </a:prstGeom>
          <a:noFill/>
          <a:ln>
            <a:noFill/>
          </a:ln>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defRPr/>
            </a:pPr>
            <a:r>
              <a:rPr lang="en-US" altLang="zh-CN" sz="2200" kern="0" dirty="0" smtClean="0">
                <a:latin typeface="Microsoft YaHei" panose="020B0503020204020204" pitchFamily="34" charset="-122"/>
                <a:ea typeface="Microsoft YaHei" panose="020B0503020204020204" pitchFamily="34" charset="-122"/>
              </a:rPr>
              <a:t>2014</a:t>
            </a:r>
            <a:r>
              <a:rPr lang="zh-CN" altLang="en-US" sz="2200" kern="0" dirty="0" smtClean="0">
                <a:latin typeface="Microsoft YaHei" panose="020B0503020204020204" pitchFamily="34" charset="-122"/>
                <a:ea typeface="Microsoft YaHei" panose="020B0503020204020204" pitchFamily="34" charset="-122"/>
              </a:rPr>
              <a:t>年</a:t>
            </a:r>
            <a:r>
              <a:rPr lang="en-US" altLang="zh-CN" sz="2200" kern="0" dirty="0" smtClean="0">
                <a:latin typeface="Microsoft YaHei" panose="020B0503020204020204" pitchFamily="34" charset="-122"/>
                <a:ea typeface="Microsoft YaHei" panose="020B0503020204020204" pitchFamily="34" charset="-122"/>
              </a:rPr>
              <a:t>9</a:t>
            </a:r>
            <a:r>
              <a:rPr lang="zh-CN" altLang="en-US" sz="2200" kern="0" dirty="0" smtClean="0">
                <a:latin typeface="Microsoft YaHei" panose="020B0503020204020204" pitchFamily="34" charset="-122"/>
                <a:ea typeface="Microsoft YaHei" panose="020B0503020204020204" pitchFamily="34" charset="-122"/>
              </a:rPr>
              <a:t>月</a:t>
            </a:r>
            <a:r>
              <a:rPr lang="en-US" altLang="zh-CN" sz="2200" kern="0" dirty="0" smtClean="0">
                <a:latin typeface="Microsoft YaHei" panose="020B0503020204020204" pitchFamily="34" charset="-122"/>
                <a:ea typeface="Microsoft YaHei" panose="020B0503020204020204" pitchFamily="34" charset="-122"/>
              </a:rPr>
              <a:t>23</a:t>
            </a:r>
            <a:r>
              <a:rPr lang="zh-CN" altLang="en-US" sz="2200" kern="0" dirty="0" smtClean="0">
                <a:latin typeface="Microsoft YaHei" panose="020B0503020204020204" pitchFamily="34" charset="-122"/>
                <a:ea typeface="Microsoft YaHei" panose="020B0503020204020204" pitchFamily="34" charset="-122"/>
              </a:rPr>
              <a:t>日在纽约召开</a:t>
            </a:r>
            <a:endParaRPr lang="en-US" altLang="zh-CN" sz="2200" kern="0" dirty="0" smtClean="0">
              <a:latin typeface="Microsoft YaHei" panose="020B0503020204020204" pitchFamily="34" charset="-122"/>
              <a:ea typeface="Microsoft YaHei" panose="020B0503020204020204" pitchFamily="34" charset="-122"/>
            </a:endParaRPr>
          </a:p>
          <a:p>
            <a:pPr>
              <a:defRPr/>
            </a:pPr>
            <a:r>
              <a:rPr lang="zh-CN" altLang="en-US" sz="2200" kern="0" dirty="0" smtClean="0">
                <a:latin typeface="Microsoft YaHei" panose="020B0503020204020204" pitchFamily="34" charset="-122"/>
                <a:ea typeface="Microsoft YaHei" panose="020B0503020204020204" pitchFamily="34" charset="-122"/>
              </a:rPr>
              <a:t>潘基文：达成政治意愿，形成全球政治共识</a:t>
            </a:r>
            <a:endParaRPr lang="en-US" altLang="zh-CN" sz="2200" kern="0" dirty="0" smtClean="0">
              <a:latin typeface="Microsoft YaHei" panose="020B0503020204020204" pitchFamily="34" charset="-122"/>
              <a:ea typeface="Microsoft YaHei" panose="020B0503020204020204" pitchFamily="34" charset="-122"/>
            </a:endParaRPr>
          </a:p>
          <a:p>
            <a:pPr>
              <a:defRPr/>
            </a:pPr>
            <a:r>
              <a:rPr lang="zh-CN" altLang="en-US" sz="2200" kern="0" dirty="0">
                <a:latin typeface="Microsoft YaHei" panose="020B0503020204020204" pitchFamily="34" charset="-122"/>
                <a:ea typeface="Microsoft YaHei" panose="020B0503020204020204" pitchFamily="34" charset="-122"/>
              </a:rPr>
              <a:t>奥巴</a:t>
            </a:r>
            <a:r>
              <a:rPr lang="zh-CN" altLang="en-US" sz="2200" kern="0" dirty="0" smtClean="0">
                <a:latin typeface="Microsoft YaHei" panose="020B0503020204020204" pitchFamily="34" charset="-122"/>
                <a:ea typeface="Microsoft YaHei" panose="020B0503020204020204" pitchFamily="34" charset="-122"/>
              </a:rPr>
              <a:t>马</a:t>
            </a:r>
            <a:r>
              <a:rPr lang="zh-CN" altLang="en-US" sz="2400" kern="0" dirty="0" smtClean="0"/>
              <a:t>：</a:t>
            </a:r>
            <a:endParaRPr lang="en-US" altLang="zh-CN" sz="2400" kern="0" dirty="0" smtClean="0"/>
          </a:p>
          <a:p>
            <a:pPr lvl="1">
              <a:defRPr/>
            </a:pPr>
            <a:r>
              <a:rPr lang="en-US" altLang="zh-CN" sz="1800" b="1" dirty="0" smtClean="0">
                <a:latin typeface="Microsoft YaHei" panose="020B0503020204020204" pitchFamily="34" charset="-122"/>
                <a:ea typeface="Microsoft YaHei" panose="020B0503020204020204" pitchFamily="34" charset="-122"/>
              </a:rPr>
              <a:t>2012</a:t>
            </a:r>
            <a:r>
              <a:rPr lang="zh-CN" altLang="zh-CN" sz="1800" b="1" dirty="0">
                <a:latin typeface="Microsoft YaHei" panose="020B0503020204020204" pitchFamily="34" charset="-122"/>
                <a:ea typeface="Microsoft YaHei" panose="020B0503020204020204" pitchFamily="34" charset="-122"/>
              </a:rPr>
              <a:t>年美国温室气体排放量下降到</a:t>
            </a:r>
            <a:r>
              <a:rPr lang="en-US" altLang="zh-CN" sz="1800" b="1" dirty="0">
                <a:latin typeface="Microsoft YaHei" panose="020B0503020204020204" pitchFamily="34" charset="-122"/>
                <a:ea typeface="Microsoft YaHei" panose="020B0503020204020204" pitchFamily="34" charset="-122"/>
              </a:rPr>
              <a:t>20</a:t>
            </a:r>
            <a:r>
              <a:rPr lang="zh-CN" altLang="zh-CN" sz="1800" b="1" dirty="0">
                <a:latin typeface="Microsoft YaHei" panose="020B0503020204020204" pitchFamily="34" charset="-122"/>
                <a:ea typeface="Microsoft YaHei" panose="020B0503020204020204" pitchFamily="34" charset="-122"/>
              </a:rPr>
              <a:t>年来的最低水平。</a:t>
            </a:r>
            <a:r>
              <a:rPr lang="zh-CN" altLang="zh-CN" sz="1800" b="1" dirty="0" smtClean="0">
                <a:latin typeface="Microsoft YaHei" panose="020B0503020204020204" pitchFamily="34" charset="-122"/>
                <a:ea typeface="Microsoft YaHei" panose="020B0503020204020204" pitchFamily="34" charset="-122"/>
              </a:rPr>
              <a:t>自</a:t>
            </a:r>
            <a:r>
              <a:rPr lang="en-US" altLang="zh-CN" sz="1800" b="1" dirty="0" smtClean="0">
                <a:latin typeface="Microsoft YaHei" panose="020B0503020204020204" pitchFamily="34" charset="-122"/>
                <a:ea typeface="Microsoft YaHei" panose="020B0503020204020204" pitchFamily="34" charset="-122"/>
              </a:rPr>
              <a:t>2008</a:t>
            </a:r>
            <a:r>
              <a:rPr lang="zh-CN" altLang="zh-CN" sz="1800" b="1" dirty="0" smtClean="0">
                <a:latin typeface="Microsoft YaHei" panose="020B0503020204020204" pitchFamily="34" charset="-122"/>
                <a:ea typeface="Microsoft YaHei" panose="020B0503020204020204" pitchFamily="34" charset="-122"/>
              </a:rPr>
              <a:t>，</a:t>
            </a:r>
            <a:r>
              <a:rPr lang="zh-CN" altLang="zh-CN" sz="1800" b="1" dirty="0">
                <a:latin typeface="Microsoft YaHei" panose="020B0503020204020204" pitchFamily="34" charset="-122"/>
                <a:ea typeface="Microsoft YaHei" panose="020B0503020204020204" pitchFamily="34" charset="-122"/>
              </a:rPr>
              <a:t>美国风能产量增加</a:t>
            </a:r>
            <a:r>
              <a:rPr lang="en-US" altLang="zh-CN" sz="1800" b="1" dirty="0">
                <a:latin typeface="Microsoft YaHei" panose="020B0503020204020204" pitchFamily="34" charset="-122"/>
                <a:ea typeface="Microsoft YaHei" panose="020B0503020204020204" pitchFamily="34" charset="-122"/>
              </a:rPr>
              <a:t>3</a:t>
            </a:r>
            <a:r>
              <a:rPr lang="zh-CN" altLang="zh-CN" sz="1800" b="1" dirty="0">
                <a:latin typeface="Microsoft YaHei" panose="020B0503020204020204" pitchFamily="34" charset="-122"/>
                <a:ea typeface="Microsoft YaHei" panose="020B0503020204020204" pitchFamily="34" charset="-122"/>
              </a:rPr>
              <a:t>倍，太阳能增长</a:t>
            </a:r>
            <a:r>
              <a:rPr lang="en-US" altLang="zh-CN" sz="1800" b="1" dirty="0">
                <a:latin typeface="Microsoft YaHei" panose="020B0503020204020204" pitchFamily="34" charset="-122"/>
                <a:ea typeface="Microsoft YaHei" panose="020B0503020204020204" pitchFamily="34" charset="-122"/>
              </a:rPr>
              <a:t>10</a:t>
            </a:r>
            <a:r>
              <a:rPr lang="zh-CN" altLang="zh-CN" sz="1800" b="1" dirty="0">
                <a:latin typeface="Microsoft YaHei" panose="020B0503020204020204" pitchFamily="34" charset="-122"/>
                <a:ea typeface="Microsoft YaHei" panose="020B0503020204020204" pitchFamily="34" charset="-122"/>
              </a:rPr>
              <a:t>倍</a:t>
            </a:r>
            <a:r>
              <a:rPr lang="zh-CN" altLang="zh-CN" sz="1800" dirty="0">
                <a:latin typeface="Microsoft YaHei" panose="020B0503020204020204" pitchFamily="34" charset="-122"/>
                <a:ea typeface="Microsoft YaHei" panose="020B0503020204020204" pitchFamily="34" charset="-122"/>
              </a:rPr>
              <a:t>。</a:t>
            </a:r>
          </a:p>
          <a:p>
            <a:pPr lvl="1">
              <a:defRPr/>
            </a:pPr>
            <a:r>
              <a:rPr lang="zh-CN" altLang="zh-CN" sz="1800" dirty="0" smtClean="0">
                <a:latin typeface="Microsoft YaHei" panose="020B0503020204020204" pitchFamily="34" charset="-122"/>
                <a:ea typeface="Microsoft YaHei" panose="020B0503020204020204" pitchFamily="34" charset="-122"/>
              </a:rPr>
              <a:t>有关</a:t>
            </a:r>
            <a:r>
              <a:rPr lang="zh-CN" altLang="zh-CN" sz="1800" dirty="0">
                <a:latin typeface="Microsoft YaHei" panose="020B0503020204020204" pitchFamily="34" charset="-122"/>
                <a:ea typeface="Microsoft YaHei" panose="020B0503020204020204" pitchFamily="34" charset="-122"/>
              </a:rPr>
              <a:t>气候变化的全球协议需要包括来自</a:t>
            </a:r>
            <a:r>
              <a:rPr lang="zh-CN" altLang="zh-CN" sz="1800" b="1" dirty="0">
                <a:latin typeface="Microsoft YaHei" panose="020B0503020204020204" pitchFamily="34" charset="-122"/>
                <a:ea typeface="Microsoft YaHei" panose="020B0503020204020204" pitchFamily="34" charset="-122"/>
              </a:rPr>
              <a:t>新兴经济体的有力承</a:t>
            </a:r>
            <a:r>
              <a:rPr lang="zh-CN" altLang="zh-CN" sz="1800" dirty="0">
                <a:latin typeface="Microsoft YaHei" panose="020B0503020204020204" pitchFamily="34" charset="-122"/>
                <a:ea typeface="Microsoft YaHei" panose="020B0503020204020204" pitchFamily="34" charset="-122"/>
              </a:rPr>
              <a:t>诺以及消除贫富国家的分歧。</a:t>
            </a:r>
          </a:p>
          <a:p>
            <a:pPr lvl="1">
              <a:defRPr/>
            </a:pPr>
            <a:r>
              <a:rPr lang="zh-CN" altLang="en-US" sz="1800" dirty="0" smtClean="0">
                <a:latin typeface="Microsoft YaHei" panose="020B0503020204020204" pitchFamily="34" charset="-122"/>
                <a:ea typeface="Microsoft YaHei" panose="020B0503020204020204" pitchFamily="34" charset="-122"/>
              </a:rPr>
              <a:t>与</a:t>
            </a:r>
            <a:r>
              <a:rPr lang="zh-CN" altLang="zh-CN" sz="1800" dirty="0" smtClean="0">
                <a:latin typeface="Microsoft YaHei" panose="020B0503020204020204" pitchFamily="34" charset="-122"/>
                <a:ea typeface="Microsoft YaHei" panose="020B0503020204020204" pitchFamily="34" charset="-122"/>
              </a:rPr>
              <a:t>中国</a:t>
            </a:r>
            <a:r>
              <a:rPr lang="zh-CN" altLang="zh-CN" sz="1800" dirty="0">
                <a:latin typeface="Microsoft YaHei" panose="020B0503020204020204" pitchFamily="34" charset="-122"/>
                <a:ea typeface="Microsoft YaHei" panose="020B0503020204020204" pitchFamily="34" charset="-122"/>
              </a:rPr>
              <a:t>国务院副总理张高丽会面。作为两大经济体，两人对于中美两国在解决气候变化已经取得共识，均称</a:t>
            </a:r>
            <a:r>
              <a:rPr lang="zh-CN" altLang="zh-CN" sz="1800" b="1" dirty="0">
                <a:latin typeface="Microsoft YaHei" panose="020B0503020204020204" pitchFamily="34" charset="-122"/>
                <a:ea typeface="Microsoft YaHei" panose="020B0503020204020204" pitchFamily="34" charset="-122"/>
              </a:rPr>
              <a:t>中美在气候变化问题上</a:t>
            </a:r>
            <a:r>
              <a:rPr lang="en-US" altLang="zh-CN" sz="1800" b="1" dirty="0">
                <a:latin typeface="Microsoft YaHei" panose="020B0503020204020204" pitchFamily="34" charset="-122"/>
                <a:ea typeface="Microsoft YaHei" panose="020B0503020204020204" pitchFamily="34" charset="-122"/>
              </a:rPr>
              <a:t>“</a:t>
            </a:r>
            <a:r>
              <a:rPr lang="zh-CN" altLang="zh-CN" sz="1800" b="1" dirty="0">
                <a:latin typeface="Microsoft YaHei" panose="020B0503020204020204" pitchFamily="34" charset="-122"/>
                <a:ea typeface="Microsoft YaHei" panose="020B0503020204020204" pitchFamily="34" charset="-122"/>
              </a:rPr>
              <a:t>有责任起领导作用</a:t>
            </a:r>
            <a:r>
              <a:rPr lang="zh-CN" altLang="zh-CN" sz="1800" dirty="0">
                <a:latin typeface="Microsoft YaHei" panose="020B0503020204020204" pitchFamily="34" charset="-122"/>
                <a:ea typeface="Microsoft YaHei" panose="020B0503020204020204" pitchFamily="34" charset="-122"/>
              </a:rPr>
              <a:t>。</a:t>
            </a:r>
            <a:r>
              <a:rPr lang="en-US" altLang="zh-CN" sz="1800" dirty="0" smtClean="0">
                <a:latin typeface="Microsoft YaHei" panose="020B0503020204020204" pitchFamily="34" charset="-122"/>
                <a:ea typeface="Microsoft YaHei" panose="020B0503020204020204" pitchFamily="34" charset="-122"/>
              </a:rPr>
              <a:t>”</a:t>
            </a:r>
            <a:endParaRPr lang="zh-CN" altLang="zh-CN"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24764268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p>
            <a:r>
              <a:rPr lang="zh-CN" altLang="en-US" sz="3200" b="1" dirty="0" smtClean="0">
                <a:latin typeface="Microsoft YaHei" panose="020B0503020204020204" pitchFamily="34" charset="-122"/>
                <a:ea typeface="Microsoft YaHei" panose="020B0503020204020204" pitchFamily="34" charset="-122"/>
              </a:rPr>
              <a:t>全球碳计划：责任分担与减排</a:t>
            </a:r>
            <a:endParaRPr lang="zh-CN" altLang="en-US" sz="3200" b="1" dirty="0">
              <a:latin typeface="Microsoft YaHei" panose="020B0503020204020204" pitchFamily="34" charset="-122"/>
              <a:ea typeface="Microsoft YaHei" panose="020B0503020204020204" pitchFamily="34" charset="-122"/>
            </a:endParaRPr>
          </a:p>
        </p:txBody>
      </p:sp>
      <p:pic>
        <p:nvPicPr>
          <p:cNvPr id="4" name="Picture Placeholder 5"/>
          <p:cNvPicPr>
            <a:picLocks noChangeAspect="1"/>
          </p:cNvPicPr>
          <p:nvPr/>
        </p:nvPicPr>
        <p:blipFill>
          <a:blip r:embed="rId2" cstate="print">
            <a:extLst>
              <a:ext uri="{28A0092B-C50C-407E-A947-70E740481C1C}">
                <a14:useLocalDpi xmlns="" xmlns:a14="http://schemas.microsoft.com/office/drawing/2010/main" val="0"/>
              </a:ext>
            </a:extLst>
          </a:blip>
          <a:srcRect l="-11652" r="-11652"/>
          <a:stretch>
            <a:fillRect/>
          </a:stretch>
        </p:blipFill>
        <p:spPr>
          <a:xfrm>
            <a:off x="-1354600" y="1628800"/>
            <a:ext cx="7294752" cy="4391918"/>
          </a:xfrm>
          <a:prstGeom prst="rect">
            <a:avLst/>
          </a:prstGeom>
        </p:spPr>
      </p:pic>
      <p:pic>
        <p:nvPicPr>
          <p:cNvPr id="5" name="Picture Placeholder 6"/>
          <p:cNvPicPr>
            <a:picLocks noChangeAspect="1"/>
          </p:cNvPicPr>
          <p:nvPr/>
        </p:nvPicPr>
        <p:blipFill>
          <a:blip r:embed="rId3" cstate="print">
            <a:extLst>
              <a:ext uri="{28A0092B-C50C-407E-A947-70E740481C1C}">
                <a14:useLocalDpi xmlns="" xmlns:a14="http://schemas.microsoft.com/office/drawing/2010/main" val="0"/>
              </a:ext>
            </a:extLst>
          </a:blip>
          <a:srcRect l="-11652" r="-11652"/>
          <a:stretch>
            <a:fillRect/>
          </a:stretch>
        </p:blipFill>
        <p:spPr>
          <a:xfrm>
            <a:off x="3490770" y="1700808"/>
            <a:ext cx="6913878" cy="4392488"/>
          </a:xfrm>
          <a:prstGeom prst="rect">
            <a:avLst/>
          </a:prstGeom>
        </p:spPr>
      </p:pic>
      <p:sp>
        <p:nvSpPr>
          <p:cNvPr id="6" name="TextBox 5"/>
          <p:cNvSpPr txBox="1"/>
          <p:nvPr/>
        </p:nvSpPr>
        <p:spPr>
          <a:xfrm>
            <a:off x="2962226" y="4140835"/>
            <a:ext cx="1321940" cy="1223412"/>
          </a:xfrm>
          <a:prstGeom prst="rect">
            <a:avLst/>
          </a:prstGeom>
          <a:solidFill>
            <a:schemeClr val="bg1"/>
          </a:solidFill>
        </p:spPr>
        <p:txBody>
          <a:bodyPr wrap="square" rtlCol="0">
            <a:spAutoFit/>
          </a:bodyPr>
          <a:lstStyle/>
          <a:p>
            <a:pPr>
              <a:lnSpc>
                <a:spcPct val="105000"/>
              </a:lnSpc>
            </a:pPr>
            <a:r>
              <a:rPr lang="zh-CN" altLang="en-US" sz="1400" dirty="0" smtClean="0">
                <a:latin typeface="Microsoft YaHei" panose="020B0503020204020204" pitchFamily="34" charset="-122"/>
                <a:ea typeface="Microsoft YaHei" panose="020B0503020204020204" pitchFamily="34" charset="-122"/>
              </a:rPr>
              <a:t>中国</a:t>
            </a:r>
            <a:endParaRPr lang="en-US" altLang="zh-CN" sz="1400" dirty="0" smtClean="0">
              <a:latin typeface="Microsoft YaHei" panose="020B0503020204020204" pitchFamily="34" charset="-122"/>
              <a:ea typeface="Microsoft YaHei" panose="020B0503020204020204" pitchFamily="34" charset="-122"/>
            </a:endParaRPr>
          </a:p>
          <a:p>
            <a:pPr>
              <a:lnSpc>
                <a:spcPct val="105000"/>
              </a:lnSpc>
            </a:pPr>
            <a:r>
              <a:rPr lang="zh-CN" altLang="en-US" sz="1400" dirty="0" smtClean="0">
                <a:latin typeface="Microsoft YaHei" panose="020B0503020204020204" pitchFamily="34" charset="-122"/>
                <a:ea typeface="Microsoft YaHei" panose="020B0503020204020204" pitchFamily="34" charset="-122"/>
              </a:rPr>
              <a:t>美国</a:t>
            </a:r>
            <a:endParaRPr lang="en-US" altLang="zh-CN" sz="1400" dirty="0" smtClean="0">
              <a:latin typeface="Microsoft YaHei" panose="020B0503020204020204" pitchFamily="34" charset="-122"/>
              <a:ea typeface="Microsoft YaHei" panose="020B0503020204020204" pitchFamily="34" charset="-122"/>
            </a:endParaRPr>
          </a:p>
          <a:p>
            <a:pPr>
              <a:lnSpc>
                <a:spcPct val="105000"/>
              </a:lnSpc>
            </a:pPr>
            <a:r>
              <a:rPr lang="zh-CN" altLang="en-US" sz="1400" dirty="0" smtClean="0">
                <a:latin typeface="Microsoft YaHei" panose="020B0503020204020204" pitchFamily="34" charset="-122"/>
                <a:ea typeface="Microsoft YaHei" panose="020B0503020204020204" pitchFamily="34" charset="-122"/>
              </a:rPr>
              <a:t>欧盟</a:t>
            </a:r>
            <a:endParaRPr lang="en-US" altLang="zh-CN" sz="1400" dirty="0" smtClean="0">
              <a:latin typeface="Microsoft YaHei" panose="020B0503020204020204" pitchFamily="34" charset="-122"/>
              <a:ea typeface="Microsoft YaHei" panose="020B0503020204020204" pitchFamily="34" charset="-122"/>
            </a:endParaRPr>
          </a:p>
          <a:p>
            <a:pPr>
              <a:lnSpc>
                <a:spcPct val="105000"/>
              </a:lnSpc>
            </a:pPr>
            <a:r>
              <a:rPr lang="zh-CN" altLang="en-US" sz="1400" dirty="0" smtClean="0">
                <a:latin typeface="Microsoft YaHei" panose="020B0503020204020204" pitchFamily="34" charset="-122"/>
                <a:ea typeface="Microsoft YaHei" panose="020B0503020204020204" pitchFamily="34" charset="-122"/>
              </a:rPr>
              <a:t>印度</a:t>
            </a:r>
            <a:endParaRPr lang="en-US" altLang="zh-CN" sz="1400" dirty="0" smtClean="0">
              <a:latin typeface="Microsoft YaHei" panose="020B0503020204020204" pitchFamily="34" charset="-122"/>
              <a:ea typeface="Microsoft YaHei" panose="020B0503020204020204" pitchFamily="34" charset="-122"/>
            </a:endParaRPr>
          </a:p>
          <a:p>
            <a:pPr>
              <a:lnSpc>
                <a:spcPct val="105000"/>
              </a:lnSpc>
            </a:pPr>
            <a:r>
              <a:rPr lang="zh-CN" altLang="en-US" sz="1400" dirty="0">
                <a:latin typeface="Microsoft YaHei" panose="020B0503020204020204" pitchFamily="34" charset="-122"/>
                <a:ea typeface="Microsoft YaHei" panose="020B0503020204020204" pitchFamily="34" charset="-122"/>
              </a:rPr>
              <a:t>其他国家</a:t>
            </a:r>
          </a:p>
        </p:txBody>
      </p:sp>
      <p:sp>
        <p:nvSpPr>
          <p:cNvPr id="7" name="TextBox 6"/>
          <p:cNvSpPr txBox="1"/>
          <p:nvPr/>
        </p:nvSpPr>
        <p:spPr>
          <a:xfrm>
            <a:off x="467544" y="3455427"/>
            <a:ext cx="1296144" cy="307777"/>
          </a:xfrm>
          <a:prstGeom prst="rect">
            <a:avLst/>
          </a:prstGeom>
          <a:solidFill>
            <a:schemeClr val="bg1"/>
          </a:solidFill>
        </p:spPr>
        <p:txBody>
          <a:bodyPr wrap="square" rtlCol="0">
            <a:spAutoFit/>
          </a:bodyPr>
          <a:lstStyle/>
          <a:p>
            <a:r>
              <a:rPr lang="zh-CN" altLang="en-US" sz="1400" dirty="0" smtClean="0">
                <a:latin typeface="Microsoft YaHei" panose="020B0503020204020204" pitchFamily="34" charset="-122"/>
                <a:ea typeface="Microsoft YaHei" panose="020B0503020204020204" pitchFamily="34" charset="-122"/>
              </a:rPr>
              <a:t>总量比例</a:t>
            </a:r>
            <a:endParaRPr lang="zh-CN" altLang="en-US" sz="1400" dirty="0">
              <a:latin typeface="Microsoft YaHei" panose="020B0503020204020204" pitchFamily="34" charset="-122"/>
              <a:ea typeface="Microsoft YaHei" panose="020B0503020204020204" pitchFamily="34" charset="-122"/>
            </a:endParaRPr>
          </a:p>
        </p:txBody>
      </p:sp>
      <p:sp>
        <p:nvSpPr>
          <p:cNvPr id="8" name="TextBox 7"/>
          <p:cNvSpPr txBox="1"/>
          <p:nvPr/>
        </p:nvSpPr>
        <p:spPr>
          <a:xfrm>
            <a:off x="467544" y="5466710"/>
            <a:ext cx="1296144" cy="307777"/>
          </a:xfrm>
          <a:prstGeom prst="rect">
            <a:avLst/>
          </a:prstGeom>
          <a:solidFill>
            <a:schemeClr val="bg1"/>
          </a:solidFill>
        </p:spPr>
        <p:txBody>
          <a:bodyPr wrap="square" rtlCol="0">
            <a:spAutoFit/>
          </a:bodyPr>
          <a:lstStyle/>
          <a:p>
            <a:r>
              <a:rPr lang="zh-CN" altLang="en-US" sz="1400" dirty="0">
                <a:latin typeface="Microsoft YaHei" panose="020B0503020204020204" pitchFamily="34" charset="-122"/>
                <a:ea typeface="Microsoft YaHei" panose="020B0503020204020204" pitchFamily="34" charset="-122"/>
              </a:rPr>
              <a:t>人均分配</a:t>
            </a:r>
          </a:p>
        </p:txBody>
      </p:sp>
      <p:sp>
        <p:nvSpPr>
          <p:cNvPr id="9" name="TextBox 8"/>
          <p:cNvSpPr txBox="1"/>
          <p:nvPr/>
        </p:nvSpPr>
        <p:spPr>
          <a:xfrm>
            <a:off x="2771800" y="3459554"/>
            <a:ext cx="1296144" cy="307777"/>
          </a:xfrm>
          <a:prstGeom prst="rect">
            <a:avLst/>
          </a:prstGeom>
          <a:solidFill>
            <a:schemeClr val="bg1"/>
          </a:solidFill>
        </p:spPr>
        <p:txBody>
          <a:bodyPr wrap="square" rtlCol="0">
            <a:spAutoFit/>
          </a:bodyPr>
          <a:lstStyle/>
          <a:p>
            <a:r>
              <a:rPr lang="zh-CN" altLang="en-US" sz="1400" dirty="0" smtClean="0">
                <a:latin typeface="Microsoft YaHei" panose="020B0503020204020204" pitchFamily="34" charset="-122"/>
                <a:ea typeface="Microsoft YaHei" panose="020B0503020204020204" pitchFamily="34" charset="-122"/>
              </a:rPr>
              <a:t>总量</a:t>
            </a:r>
            <a:r>
              <a:rPr lang="en-US" altLang="zh-CN" sz="1400" dirty="0" smtClean="0">
                <a:latin typeface="Microsoft YaHei" panose="020B0503020204020204" pitchFamily="34" charset="-122"/>
                <a:ea typeface="Microsoft YaHei" panose="020B0503020204020204" pitchFamily="34" charset="-122"/>
              </a:rPr>
              <a:t>+</a:t>
            </a:r>
            <a:r>
              <a:rPr lang="zh-CN" altLang="en-US" sz="1400" dirty="0">
                <a:latin typeface="Microsoft YaHei" panose="020B0503020204020204" pitchFamily="34" charset="-122"/>
                <a:ea typeface="Microsoft YaHei" panose="020B0503020204020204" pitchFamily="34" charset="-122"/>
              </a:rPr>
              <a:t>人均</a:t>
            </a:r>
          </a:p>
        </p:txBody>
      </p:sp>
      <p:sp>
        <p:nvSpPr>
          <p:cNvPr id="10" name="TextBox 9"/>
          <p:cNvSpPr txBox="1"/>
          <p:nvPr/>
        </p:nvSpPr>
        <p:spPr>
          <a:xfrm>
            <a:off x="4860032" y="5602376"/>
            <a:ext cx="4176464" cy="338554"/>
          </a:xfrm>
          <a:prstGeom prst="rect">
            <a:avLst/>
          </a:prstGeom>
          <a:solidFill>
            <a:schemeClr val="bg1"/>
          </a:solidFill>
        </p:spPr>
        <p:txBody>
          <a:bodyPr wrap="square" rtlCol="0">
            <a:spAutoFit/>
          </a:bodyPr>
          <a:lstStyle/>
          <a:p>
            <a:r>
              <a:rPr lang="zh-CN" altLang="en-US" sz="1600" dirty="0" smtClean="0">
                <a:latin typeface="Microsoft YaHei" panose="020B0503020204020204" pitchFamily="34" charset="-122"/>
                <a:ea typeface="Microsoft YaHei" panose="020B0503020204020204" pitchFamily="34" charset="-122"/>
              </a:rPr>
              <a:t>中国       美国       欧盟      印度      世界</a:t>
            </a:r>
            <a:endParaRPr lang="zh-CN" altLang="en-US" sz="1600" dirty="0">
              <a:latin typeface="Microsoft YaHei" panose="020B0503020204020204" pitchFamily="34" charset="-122"/>
              <a:ea typeface="Microsoft YaHei" panose="020B0503020204020204" pitchFamily="34" charset="-122"/>
            </a:endParaRPr>
          </a:p>
        </p:txBody>
      </p:sp>
      <p:sp>
        <p:nvSpPr>
          <p:cNvPr id="11" name="TextBox 10"/>
          <p:cNvSpPr txBox="1"/>
          <p:nvPr/>
        </p:nvSpPr>
        <p:spPr>
          <a:xfrm>
            <a:off x="6588224" y="3356992"/>
            <a:ext cx="648072" cy="369332"/>
          </a:xfrm>
          <a:prstGeom prst="rect">
            <a:avLst/>
          </a:prstGeom>
          <a:solidFill>
            <a:schemeClr val="bg1"/>
          </a:solidFill>
        </p:spPr>
        <p:txBody>
          <a:bodyPr wrap="square" rtlCol="0">
            <a:spAutoFit/>
          </a:bodyPr>
          <a:lstStyle/>
          <a:p>
            <a:pPr algn="r"/>
            <a:r>
              <a:rPr lang="zh-CN" altLang="en-US" sz="1400" dirty="0" smtClean="0">
                <a:latin typeface="Microsoft YaHei" panose="020B0503020204020204" pitchFamily="34" charset="-122"/>
                <a:ea typeface="Microsoft YaHei" panose="020B0503020204020204" pitchFamily="34" charset="-122"/>
              </a:rPr>
              <a:t>总量</a:t>
            </a:r>
            <a:r>
              <a:rPr lang="zh-CN" altLang="en-US" dirty="0" smtClean="0"/>
              <a:t> </a:t>
            </a:r>
            <a:endParaRPr lang="zh-CN" altLang="en-US" dirty="0"/>
          </a:p>
        </p:txBody>
      </p:sp>
      <p:sp>
        <p:nvSpPr>
          <p:cNvPr id="12" name="TextBox 11"/>
          <p:cNvSpPr txBox="1"/>
          <p:nvPr/>
        </p:nvSpPr>
        <p:spPr>
          <a:xfrm>
            <a:off x="7020272" y="3049215"/>
            <a:ext cx="1440160" cy="307777"/>
          </a:xfrm>
          <a:prstGeom prst="rect">
            <a:avLst/>
          </a:prstGeom>
          <a:solidFill>
            <a:schemeClr val="bg1"/>
          </a:solidFill>
        </p:spPr>
        <p:txBody>
          <a:bodyPr wrap="square" rtlCol="0">
            <a:spAutoFit/>
          </a:bodyPr>
          <a:lstStyle/>
          <a:p>
            <a:r>
              <a:rPr lang="zh-CN" altLang="en-US" sz="1400" dirty="0" smtClean="0">
                <a:latin typeface="Microsoft YaHei" panose="020B0503020204020204" pitchFamily="34" charset="-122"/>
                <a:ea typeface="Microsoft YaHei" panose="020B0503020204020204" pitchFamily="34" charset="-122"/>
              </a:rPr>
              <a:t>总量</a:t>
            </a:r>
            <a:r>
              <a:rPr lang="en-US" altLang="zh-CN" sz="1400" dirty="0" smtClean="0">
                <a:latin typeface="Microsoft YaHei" panose="020B0503020204020204" pitchFamily="34" charset="-122"/>
                <a:ea typeface="Microsoft YaHei" panose="020B0503020204020204" pitchFamily="34" charset="-122"/>
              </a:rPr>
              <a:t>+</a:t>
            </a:r>
            <a:r>
              <a:rPr lang="zh-CN" altLang="en-US" sz="1400" dirty="0" smtClean="0">
                <a:latin typeface="Microsoft YaHei" panose="020B0503020204020204" pitchFamily="34" charset="-122"/>
                <a:ea typeface="Microsoft YaHei" panose="020B0503020204020204" pitchFamily="34" charset="-122"/>
              </a:rPr>
              <a:t>人均</a:t>
            </a:r>
            <a:endParaRPr lang="zh-CN" altLang="en-US" sz="1400" dirty="0">
              <a:latin typeface="Microsoft YaHei" panose="020B0503020204020204" pitchFamily="34" charset="-122"/>
              <a:ea typeface="Microsoft YaHei" panose="020B0503020204020204" pitchFamily="34" charset="-122"/>
            </a:endParaRPr>
          </a:p>
        </p:txBody>
      </p:sp>
      <p:sp>
        <p:nvSpPr>
          <p:cNvPr id="13" name="TextBox 12"/>
          <p:cNvSpPr txBox="1"/>
          <p:nvPr/>
        </p:nvSpPr>
        <p:spPr>
          <a:xfrm>
            <a:off x="4260676" y="2674074"/>
            <a:ext cx="360040" cy="2339102"/>
          </a:xfrm>
          <a:prstGeom prst="rect">
            <a:avLst/>
          </a:prstGeom>
          <a:solidFill>
            <a:schemeClr val="bg1"/>
          </a:solidFill>
        </p:spPr>
        <p:txBody>
          <a:bodyPr wrap="square" lIns="0" tIns="0" rIns="0" bIns="0" rtlCol="0">
            <a:spAutoFit/>
          </a:bodyPr>
          <a:lstStyle/>
          <a:p>
            <a:endParaRPr lang="en-US" altLang="zh-CN" dirty="0" smtClean="0"/>
          </a:p>
          <a:p>
            <a:endParaRPr lang="en-US" altLang="zh-CN" dirty="0"/>
          </a:p>
          <a:p>
            <a:pPr algn="ctr"/>
            <a:r>
              <a:rPr lang="zh-CN" altLang="en-US" sz="1600" dirty="0" smtClean="0">
                <a:latin typeface="Microsoft YaHei" panose="020B0503020204020204" pitchFamily="34" charset="-122"/>
                <a:ea typeface="Microsoft YaHei" panose="020B0503020204020204" pitchFamily="34" charset="-122"/>
              </a:rPr>
              <a:t>年</a:t>
            </a:r>
            <a:endParaRPr lang="en-US" altLang="zh-CN" sz="1600" dirty="0" smtClean="0">
              <a:latin typeface="Microsoft YaHei" panose="020B0503020204020204" pitchFamily="34" charset="-122"/>
              <a:ea typeface="Microsoft YaHei" panose="020B0503020204020204" pitchFamily="34" charset="-122"/>
            </a:endParaRPr>
          </a:p>
          <a:p>
            <a:pPr algn="ctr"/>
            <a:r>
              <a:rPr lang="zh-CN" altLang="en-US" sz="1600" dirty="0" smtClean="0">
                <a:latin typeface="Microsoft YaHei" panose="020B0503020204020204" pitchFamily="34" charset="-122"/>
                <a:ea typeface="Microsoft YaHei" panose="020B0503020204020204" pitchFamily="34" charset="-122"/>
              </a:rPr>
              <a:t>减</a:t>
            </a:r>
            <a:endParaRPr lang="en-US" altLang="zh-CN" sz="1600" dirty="0" smtClean="0">
              <a:latin typeface="Microsoft YaHei" panose="020B0503020204020204" pitchFamily="34" charset="-122"/>
              <a:ea typeface="Microsoft YaHei" panose="020B0503020204020204" pitchFamily="34" charset="-122"/>
            </a:endParaRPr>
          </a:p>
          <a:p>
            <a:pPr algn="ctr"/>
            <a:r>
              <a:rPr lang="zh-CN" altLang="en-US" sz="1600" dirty="0" smtClean="0">
                <a:latin typeface="Microsoft YaHei" panose="020B0503020204020204" pitchFamily="34" charset="-122"/>
                <a:ea typeface="Microsoft YaHei" panose="020B0503020204020204" pitchFamily="34" charset="-122"/>
              </a:rPr>
              <a:t>排</a:t>
            </a:r>
            <a:endParaRPr lang="en-US" altLang="zh-CN" sz="1600" dirty="0" smtClean="0">
              <a:latin typeface="Microsoft YaHei" panose="020B0503020204020204" pitchFamily="34" charset="-122"/>
              <a:ea typeface="Microsoft YaHei" panose="020B0503020204020204" pitchFamily="34" charset="-122"/>
            </a:endParaRPr>
          </a:p>
          <a:p>
            <a:pPr algn="ctr"/>
            <a:r>
              <a:rPr lang="zh-CN" altLang="en-US" sz="1600" dirty="0" smtClean="0">
                <a:latin typeface="Microsoft YaHei" panose="020B0503020204020204" pitchFamily="34" charset="-122"/>
                <a:ea typeface="Microsoft YaHei" panose="020B0503020204020204" pitchFamily="34" charset="-122"/>
              </a:rPr>
              <a:t>比</a:t>
            </a:r>
            <a:endParaRPr lang="en-US" altLang="zh-CN" sz="1600" dirty="0" smtClean="0">
              <a:latin typeface="Microsoft YaHei" panose="020B0503020204020204" pitchFamily="34" charset="-122"/>
              <a:ea typeface="Microsoft YaHei" panose="020B0503020204020204" pitchFamily="34" charset="-122"/>
            </a:endParaRPr>
          </a:p>
          <a:p>
            <a:pPr algn="ctr"/>
            <a:r>
              <a:rPr lang="zh-CN" altLang="en-US" sz="1600" dirty="0" smtClean="0">
                <a:latin typeface="Microsoft YaHei" panose="020B0503020204020204" pitchFamily="34" charset="-122"/>
                <a:ea typeface="Microsoft YaHei" panose="020B0503020204020204" pitchFamily="34" charset="-122"/>
              </a:rPr>
              <a:t>率</a:t>
            </a:r>
            <a:endParaRPr lang="en-US" altLang="zh-CN" sz="1600" dirty="0" smtClean="0">
              <a:latin typeface="Microsoft YaHei" panose="020B0503020204020204" pitchFamily="34" charset="-122"/>
              <a:ea typeface="Microsoft YaHei" panose="020B0503020204020204" pitchFamily="34" charset="-122"/>
            </a:endParaRPr>
          </a:p>
          <a:p>
            <a:endParaRPr lang="en-US" altLang="zh-CN" dirty="0"/>
          </a:p>
          <a:p>
            <a:endParaRPr lang="zh-CN" altLang="en-US" dirty="0"/>
          </a:p>
        </p:txBody>
      </p:sp>
      <p:sp>
        <p:nvSpPr>
          <p:cNvPr id="14" name="矩形 13"/>
          <p:cNvSpPr/>
          <p:nvPr/>
        </p:nvSpPr>
        <p:spPr>
          <a:xfrm>
            <a:off x="2962226" y="6093296"/>
            <a:ext cx="2899192" cy="338554"/>
          </a:xfrm>
          <a:prstGeom prst="rect">
            <a:avLst/>
          </a:prstGeom>
        </p:spPr>
        <p:txBody>
          <a:bodyPr wrap="none">
            <a:spAutoFit/>
          </a:bodyPr>
          <a:lstStyle/>
          <a:p>
            <a:r>
              <a:rPr lang="en-GB" altLang="zh-CN" sz="1600" dirty="0">
                <a:latin typeface="Microsoft YaHei" panose="020B0503020204020204" pitchFamily="34" charset="-122"/>
                <a:ea typeface="Microsoft YaHei" panose="020B0503020204020204" pitchFamily="34" charset="-122"/>
              </a:rPr>
              <a:t>Source</a:t>
            </a:r>
            <a:r>
              <a:rPr lang="en-GB" altLang="zh-CN" sz="1600" dirty="0" smtClean="0">
                <a:latin typeface="Microsoft YaHei" panose="020B0503020204020204" pitchFamily="34" charset="-122"/>
                <a:ea typeface="Microsoft YaHei" panose="020B0503020204020204" pitchFamily="34" charset="-122"/>
              </a:rPr>
              <a:t>: </a:t>
            </a:r>
            <a:r>
              <a:rPr lang="en-GB" altLang="zh-CN" sz="1600" dirty="0" err="1" smtClean="0">
                <a:latin typeface="Microsoft YaHei" panose="020B0503020204020204" pitchFamily="34" charset="-122"/>
                <a:ea typeface="Microsoft YaHei" panose="020B0503020204020204" pitchFamily="34" charset="-122"/>
                <a:hlinkClick r:id="rId4"/>
              </a:rPr>
              <a:t>Raupach</a:t>
            </a:r>
            <a:r>
              <a:rPr lang="en-GB" altLang="zh-CN" sz="1600" dirty="0" smtClean="0">
                <a:latin typeface="Microsoft YaHei" panose="020B0503020204020204" pitchFamily="34" charset="-122"/>
                <a:ea typeface="Microsoft YaHei" panose="020B0503020204020204" pitchFamily="34" charset="-122"/>
                <a:hlinkClick r:id="rId4"/>
              </a:rPr>
              <a:t> et al 2014</a:t>
            </a:r>
            <a:r>
              <a:rPr lang="en-GB" altLang="zh-CN" sz="1600" dirty="0" smtClean="0">
                <a:latin typeface="Microsoft YaHei" panose="020B0503020204020204" pitchFamily="34" charset="-122"/>
                <a:ea typeface="Microsoft YaHei" panose="020B0503020204020204" pitchFamily="34" charset="-122"/>
              </a:rPr>
              <a:t> </a:t>
            </a:r>
            <a:endParaRPr lang="zh-CN" altLang="en-US" sz="1600" dirty="0">
              <a:latin typeface="Microsoft YaHei" panose="020B0503020204020204" pitchFamily="34" charset="-122"/>
              <a:ea typeface="Microsoft YaHei" panose="020B0503020204020204" pitchFamily="34" charset="-122"/>
            </a:endParaRPr>
          </a:p>
        </p:txBody>
      </p:sp>
      <p:sp>
        <p:nvSpPr>
          <p:cNvPr id="16" name="TextBox 15"/>
          <p:cNvSpPr txBox="1"/>
          <p:nvPr/>
        </p:nvSpPr>
        <p:spPr>
          <a:xfrm>
            <a:off x="7858968" y="3390205"/>
            <a:ext cx="680182" cy="307777"/>
          </a:xfrm>
          <a:prstGeom prst="rect">
            <a:avLst/>
          </a:prstGeom>
          <a:solidFill>
            <a:schemeClr val="bg1"/>
          </a:solidFill>
        </p:spPr>
        <p:txBody>
          <a:bodyPr wrap="square" rtlCol="0">
            <a:spAutoFit/>
          </a:bodyPr>
          <a:lstStyle/>
          <a:p>
            <a:r>
              <a:rPr lang="zh-CN" altLang="en-US" sz="1400" dirty="0" smtClean="0">
                <a:latin typeface="Microsoft YaHei" panose="020B0503020204020204" pitchFamily="34" charset="-122"/>
                <a:ea typeface="Microsoft YaHei" panose="020B0503020204020204" pitchFamily="34" charset="-122"/>
              </a:rPr>
              <a:t>人均</a:t>
            </a:r>
            <a:endParaRPr lang="zh-CN" altLang="en-US" sz="14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12993990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lum bright="70000" contrast="-70000"/>
            <a:extLst>
              <a:ext uri="{28A0092B-C50C-407E-A947-70E740481C1C}">
                <a14:useLocalDpi xmlns="" xmlns:a14="http://schemas.microsoft.com/office/drawing/2010/main" val="0"/>
              </a:ext>
            </a:extLst>
          </a:blip>
          <a:stretch>
            <a:fillRect/>
          </a:stretch>
        </p:blipFill>
        <p:spPr>
          <a:xfrm>
            <a:off x="971600" y="0"/>
            <a:ext cx="9144000" cy="6858000"/>
          </a:xfrm>
          <a:prstGeom prst="rect">
            <a:avLst/>
          </a:prstGeom>
        </p:spPr>
      </p:pic>
      <p:sp>
        <p:nvSpPr>
          <p:cNvPr id="2" name="标题 1"/>
          <p:cNvSpPr>
            <a:spLocks noGrp="1"/>
          </p:cNvSpPr>
          <p:nvPr>
            <p:ph type="title"/>
          </p:nvPr>
        </p:nvSpPr>
        <p:spPr>
          <a:xfrm>
            <a:off x="971600" y="908720"/>
            <a:ext cx="7499350" cy="1143000"/>
          </a:xfrm>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二</a:t>
            </a:r>
            <a:r>
              <a:rPr lang="zh-CN" altLang="en-US" sz="3200" dirty="0" smtClean="0">
                <a:solidFill>
                  <a:schemeClr val="tx1"/>
                </a:solidFill>
                <a:latin typeface="Microsoft YaHei" panose="020B0503020204020204" pitchFamily="34" charset="-122"/>
                <a:ea typeface="Microsoft YaHei" panose="020B0503020204020204" pitchFamily="34" charset="-122"/>
              </a:rPr>
              <a:t>、务实</a:t>
            </a:r>
            <a:r>
              <a:rPr lang="zh-CN" altLang="en-US" sz="3200" dirty="0">
                <a:solidFill>
                  <a:schemeClr val="tx1"/>
                </a:solidFill>
                <a:latin typeface="Microsoft YaHei" panose="020B0503020204020204" pitchFamily="34" charset="-122"/>
                <a:ea typeface="Microsoft YaHei" panose="020B0503020204020204" pitchFamily="34" charset="-122"/>
              </a:rPr>
              <a:t>行动，以实效体现</a:t>
            </a:r>
            <a:r>
              <a:rPr lang="zh-CN" altLang="en-US" sz="3200" dirty="0" smtClean="0">
                <a:solidFill>
                  <a:schemeClr val="tx1"/>
                </a:solidFill>
                <a:latin typeface="Microsoft YaHei" panose="020B0503020204020204" pitchFamily="34" charset="-122"/>
                <a:ea typeface="Microsoft YaHei" panose="020B0503020204020204" pitchFamily="34" charset="-122"/>
              </a:rPr>
              <a:t>担当</a:t>
            </a:r>
            <a:endParaRPr lang="en-US" sz="3200" dirty="0">
              <a:solidFill>
                <a:schemeClr val="tx1"/>
              </a:solidFill>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1619672" y="2276872"/>
            <a:ext cx="6336704" cy="4080520"/>
          </a:xfrm>
        </p:spPr>
        <p:txBody>
          <a:bodyPr/>
          <a:lstStyle/>
          <a:p>
            <a:pPr>
              <a:lnSpc>
                <a:spcPct val="150000"/>
              </a:lnSpc>
            </a:pPr>
            <a:r>
              <a:rPr lang="en-US" altLang="zh-CN" sz="2400" dirty="0" smtClean="0">
                <a:latin typeface="Microsoft YaHei" panose="020B0503020204020204" pitchFamily="34" charset="-122"/>
                <a:ea typeface="Microsoft YaHei" panose="020B0503020204020204" pitchFamily="34" charset="-122"/>
              </a:rPr>
              <a:t>2020</a:t>
            </a:r>
            <a:r>
              <a:rPr lang="zh-CN" altLang="en-US" sz="2400" dirty="0" smtClean="0">
                <a:latin typeface="Microsoft YaHei" panose="020B0503020204020204" pitchFamily="34" charset="-122"/>
                <a:ea typeface="Microsoft YaHei" panose="020B0503020204020204" pitchFamily="34" charset="-122"/>
              </a:rPr>
              <a:t>年目标承诺进展</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en-US" sz="2400" dirty="0" smtClean="0">
                <a:latin typeface="Microsoft YaHei" panose="020B0503020204020204" pitchFamily="34" charset="-122"/>
                <a:ea typeface="Microsoft YaHei" panose="020B0503020204020204" pitchFamily="34" charset="-122"/>
              </a:rPr>
              <a:t>2014</a:t>
            </a:r>
            <a:r>
              <a:rPr lang="en-US" altLang="zh-CN" sz="2400" dirty="0" smtClean="0">
                <a:latin typeface="Microsoft YaHei" panose="020B0503020204020204" pitchFamily="34" charset="-122"/>
                <a:ea typeface="Microsoft YaHei" panose="020B0503020204020204" pitchFamily="34" charset="-122"/>
              </a:rPr>
              <a:t>-2020</a:t>
            </a:r>
            <a:r>
              <a:rPr lang="zh-CN" altLang="en-US" sz="2400" dirty="0" smtClean="0">
                <a:latin typeface="Microsoft YaHei" panose="020B0503020204020204" pitchFamily="34" charset="-122"/>
                <a:ea typeface="Microsoft YaHei" panose="020B0503020204020204" pitchFamily="34" charset="-122"/>
              </a:rPr>
              <a:t>应对气候变化规划</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适应气候变化战略规划</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国内碳市场蓬勃发展</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低碳城市、生态文明试点城市积极发展</a:t>
            </a:r>
            <a:endParaRPr lang="en-US" sz="24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38502878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75656" y="1700808"/>
            <a:ext cx="7499350" cy="4115544"/>
          </a:xfrm>
        </p:spPr>
        <p:txBody>
          <a:bodyPr/>
          <a:lstStyle/>
          <a:p>
            <a:pPr>
              <a:lnSpc>
                <a:spcPct val="150000"/>
              </a:lnSpc>
            </a:pP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2020</a:t>
            </a: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年单位国内生产总值二氧化碳排放比</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2005</a:t>
            </a: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年下降</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40%</a:t>
            </a: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45%</a:t>
            </a:r>
          </a:p>
          <a:p>
            <a:pPr>
              <a:lnSpc>
                <a:spcPct val="150000"/>
              </a:lnSpc>
            </a:pP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非化石能源占一次能源消费的比重达到</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15%</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左右</a:t>
            </a:r>
            <a:endPar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endParaRPr>
          </a:p>
          <a:p>
            <a:pPr>
              <a:lnSpc>
                <a:spcPct val="150000"/>
              </a:lnSpc>
            </a:pP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森林</a:t>
            </a: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面积和蓄积量分别比</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2005</a:t>
            </a: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年增加</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4000</a:t>
            </a: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万公顷和</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13</a:t>
            </a:r>
            <a:r>
              <a:rPr lang="zh-CN" altLang="en-US" sz="2400" dirty="0">
                <a:latin typeface="Microsoft YaHei" panose="020B0503020204020204" pitchFamily="34" charset="-122"/>
                <a:ea typeface="Microsoft YaHei" panose="020B0503020204020204" pitchFamily="34" charset="-122"/>
                <a:cs typeface="Arial" panose="020B0604020202020204" pitchFamily="34" charset="0"/>
              </a:rPr>
              <a:t>亿立方米的目标</a:t>
            </a:r>
          </a:p>
        </p:txBody>
      </p:sp>
      <p:sp>
        <p:nvSpPr>
          <p:cNvPr id="3" name="标题 2"/>
          <p:cNvSpPr>
            <a:spLocks noGrp="1"/>
          </p:cNvSpPr>
          <p:nvPr>
            <p:ph type="title"/>
          </p:nvPr>
        </p:nvSpPr>
        <p:spPr>
          <a:xfrm>
            <a:off x="1259632" y="620688"/>
            <a:ext cx="7499350" cy="1143000"/>
          </a:xfrm>
        </p:spPr>
        <p:txBody>
          <a:bodyPr>
            <a:normAutofit/>
          </a:bodyPr>
          <a:lstStyle/>
          <a:p>
            <a:r>
              <a:rPr lang="en-US" altLang="zh-CN" sz="3200" b="1" dirty="0" smtClean="0">
                <a:effectLst/>
                <a:latin typeface="Microsoft YaHei" panose="020B0503020204020204" pitchFamily="34" charset="-122"/>
                <a:ea typeface="Microsoft YaHei" panose="020B0503020204020204" pitchFamily="34" charset="-122"/>
                <a:cs typeface="Arial" panose="020B0604020202020204" pitchFamily="34" charset="0"/>
              </a:rPr>
              <a:t>2020</a:t>
            </a:r>
            <a:r>
              <a:rPr lang="zh-CN" altLang="en-US" sz="3200" b="1" dirty="0" smtClean="0">
                <a:effectLst/>
                <a:latin typeface="Microsoft YaHei" panose="020B0503020204020204" pitchFamily="34" charset="-122"/>
                <a:ea typeface="Microsoft YaHei" panose="020B0503020204020204" pitchFamily="34" charset="-122"/>
                <a:cs typeface="Arial" panose="020B0604020202020204" pitchFamily="34" charset="0"/>
              </a:rPr>
              <a:t>年减排行动目标</a:t>
            </a:r>
            <a:endParaRPr lang="zh-CN" altLang="en-US" sz="3200" b="1" dirty="0">
              <a:effectLst/>
              <a:latin typeface="Microsoft YaHei" panose="020B0503020204020204" pitchFamily="34" charset="-122"/>
              <a:ea typeface="Microsoft YaHei" panose="020B0503020204020204" pitchFamily="34" charset="-122"/>
              <a:cs typeface="Arial" panose="020B0604020202020204" pitchFamily="34" charset="0"/>
            </a:endParaRPr>
          </a:p>
        </p:txBody>
      </p:sp>
      <p:pic>
        <p:nvPicPr>
          <p:cNvPr id="5" name="图片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475656" y="4462780"/>
            <a:ext cx="7095802" cy="2395220"/>
          </a:xfrm>
          <a:prstGeom prst="rect">
            <a:avLst/>
          </a:prstGeom>
          <a:effectLst>
            <a:softEdge rad="635000"/>
          </a:effectLst>
        </p:spPr>
      </p:pic>
    </p:spTree>
    <p:extLst>
      <p:ext uri="{BB962C8B-B14F-4D97-AF65-F5344CB8AC3E}">
        <p14:creationId xmlns="" xmlns:p14="http://schemas.microsoft.com/office/powerpoint/2010/main" val="6656483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259632" y="1556792"/>
            <a:ext cx="7291216" cy="4037061"/>
          </a:xfrm>
        </p:spPr>
        <p:txBody>
          <a:bodyPr>
            <a:normAutofit/>
          </a:bodyPr>
          <a:lstStyle/>
          <a:p>
            <a:endParaRPr lang="en-US" altLang="zh-CN" dirty="0" smtClean="0"/>
          </a:p>
          <a:p>
            <a:pPr>
              <a:lnSpc>
                <a:spcPct val="140000"/>
              </a:lnSpc>
            </a:pP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2013</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年实现单位</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GDP</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碳强度相比</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2005</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年下降</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 </a:t>
            </a:r>
            <a:r>
              <a:rPr lang="en-US" altLang="zh-CN" sz="2400" dirty="0">
                <a:latin typeface="Microsoft YaHei" panose="020B0503020204020204" pitchFamily="34" charset="-122"/>
                <a:ea typeface="Microsoft YaHei" panose="020B0503020204020204" pitchFamily="34" charset="-122"/>
                <a:cs typeface="Arial" panose="020B0604020202020204" pitchFamily="34" charset="0"/>
              </a:rPr>
              <a:t>28.3%, </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相当于减少排放二氧化碳当量</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25</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亿吨</a:t>
            </a:r>
            <a:endPar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endParaRPr>
          </a:p>
          <a:p>
            <a:pPr>
              <a:lnSpc>
                <a:spcPct val="140000"/>
              </a:lnSpc>
            </a:pP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节能减排中期考核中，仅有</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3</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个省份未达标，其他省市进展顺利</a:t>
            </a:r>
            <a:endPar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endParaRPr>
          </a:p>
          <a:p>
            <a:pPr>
              <a:lnSpc>
                <a:spcPct val="140000"/>
              </a:lnSpc>
            </a:pP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世行研究报告显示，</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1990-2010</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年</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a:t>
            </a:r>
            <a:r>
              <a:rPr lang="zh-CN" altLang="en-US" sz="2400" dirty="0" smtClean="0">
                <a:latin typeface="Microsoft YaHei" panose="020B0503020204020204" pitchFamily="34" charset="-122"/>
                <a:ea typeface="Microsoft YaHei" panose="020B0503020204020204" pitchFamily="34" charset="-122"/>
                <a:cs typeface="Arial" panose="020B0604020202020204" pitchFamily="34" charset="0"/>
              </a:rPr>
              <a:t>中国节约能源占全球同期节约能源总量的</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57%</a:t>
            </a:r>
          </a:p>
        </p:txBody>
      </p:sp>
      <p:sp>
        <p:nvSpPr>
          <p:cNvPr id="3" name="标题 2"/>
          <p:cNvSpPr>
            <a:spLocks noGrp="1"/>
          </p:cNvSpPr>
          <p:nvPr>
            <p:ph type="title"/>
          </p:nvPr>
        </p:nvSpPr>
        <p:spPr>
          <a:xfrm>
            <a:off x="1187624" y="620688"/>
            <a:ext cx="7499350" cy="1143000"/>
          </a:xfrm>
        </p:spPr>
        <p:txBody>
          <a:bodyPr>
            <a:normAutofit/>
          </a:bodyPr>
          <a:lstStyle/>
          <a:p>
            <a:pPr algn="l"/>
            <a:r>
              <a:rPr lang="en-US" altLang="zh-CN" sz="2800" b="1" dirty="0" smtClean="0">
                <a:solidFill>
                  <a:schemeClr val="tx1"/>
                </a:solidFill>
                <a:effectLst/>
                <a:latin typeface="Microsoft YaHei" panose="020B0503020204020204" pitchFamily="34" charset="-122"/>
                <a:ea typeface="Microsoft YaHei" panose="020B0503020204020204" pitchFamily="34" charset="-122"/>
                <a:cs typeface="Arial" panose="020B0604020202020204" pitchFamily="34" charset="0"/>
              </a:rPr>
              <a:t>2020</a:t>
            </a:r>
            <a:r>
              <a:rPr lang="zh-CN" altLang="en-US" sz="2800" b="1" dirty="0" smtClean="0">
                <a:solidFill>
                  <a:schemeClr val="tx1"/>
                </a:solidFill>
                <a:effectLst/>
                <a:latin typeface="Microsoft YaHei" panose="020B0503020204020204" pitchFamily="34" charset="-122"/>
                <a:ea typeface="Microsoft YaHei" panose="020B0503020204020204" pitchFamily="34" charset="-122"/>
                <a:cs typeface="Arial" panose="020B0604020202020204" pitchFamily="34" charset="0"/>
              </a:rPr>
              <a:t>年减排行动目标实现进展</a:t>
            </a:r>
            <a:endParaRPr lang="zh-CN" altLang="en-US" sz="2800" b="1" dirty="0">
              <a:solidFill>
                <a:schemeClr val="tx1"/>
              </a:solidFill>
              <a:effectLst/>
              <a:latin typeface="Microsoft YaHei" panose="020B0503020204020204" pitchFamily="34" charset="-122"/>
              <a:ea typeface="Microsoft YaHei" panose="020B0503020204020204" pitchFamily="34" charset="-122"/>
              <a:cs typeface="Arial" panose="020B0604020202020204" pitchFamily="34" charset="0"/>
            </a:endParaRPr>
          </a:p>
        </p:txBody>
      </p:sp>
    </p:spTree>
    <p:extLst>
      <p:ext uri="{BB962C8B-B14F-4D97-AF65-F5344CB8AC3E}">
        <p14:creationId xmlns="" xmlns:p14="http://schemas.microsoft.com/office/powerpoint/2010/main" val="4107384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71600" y="1268760"/>
            <a:ext cx="8083624" cy="5400600"/>
          </a:xfrm>
        </p:spPr>
        <p:txBody>
          <a:bodyPr>
            <a:normAutofit/>
          </a:bodyPr>
          <a:lstStyle/>
          <a:p>
            <a:pPr>
              <a:lnSpc>
                <a:spcPct val="120000"/>
              </a:lnSpc>
            </a:pP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2013</a:t>
            </a: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年，非化石能源占一次能源消费的</a:t>
            </a: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 9.8% </a:t>
            </a:r>
          </a:p>
          <a:p>
            <a:pPr lvl="1">
              <a:lnSpc>
                <a:spcPct val="120000"/>
              </a:lnSpc>
              <a:buFont typeface="Wingdings" panose="05000000000000000000" pitchFamily="2" charset="2"/>
              <a:buChar char="§"/>
            </a:pP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可再生能源装机容量占总发电装机容量的</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30%</a:t>
            </a:r>
            <a:endParaRPr lang="en-US" altLang="zh-CN" sz="1800" dirty="0">
              <a:latin typeface="Microsoft YaHei" panose="020B0503020204020204" pitchFamily="34" charset="-122"/>
              <a:ea typeface="Microsoft YaHei" panose="020B0503020204020204" pitchFamily="34" charset="-122"/>
              <a:cs typeface="Arial" panose="020B0604020202020204" pitchFamily="34" charset="0"/>
            </a:endParaRPr>
          </a:p>
          <a:p>
            <a:pPr lvl="1">
              <a:lnSpc>
                <a:spcPct val="120000"/>
              </a:lnSpc>
              <a:buFont typeface="Wingdings" panose="05000000000000000000" pitchFamily="2" charset="2"/>
              <a:buChar char="§"/>
            </a:pP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2013</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年新增可再生能源发电装机容量，超过煤电和核电当年装机容量</a:t>
            </a:r>
            <a:endPar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endParaRPr>
          </a:p>
          <a:p>
            <a:pPr lvl="1">
              <a:lnSpc>
                <a:spcPct val="120000"/>
              </a:lnSpc>
              <a:buFont typeface="Wingdings" panose="05000000000000000000" pitchFamily="2" charset="2"/>
              <a:buChar char="§"/>
            </a:pP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风力发电总装机</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 7500</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万</a:t>
            </a:r>
            <a:r>
              <a:rPr lang="zh-CN" altLang="en-US" sz="1800" dirty="0">
                <a:latin typeface="Microsoft YaHei" panose="020B0503020204020204" pitchFamily="34" charset="-122"/>
                <a:ea typeface="Microsoft YaHei" panose="020B0503020204020204" pitchFamily="34" charset="-122"/>
                <a:cs typeface="Arial" panose="020B0604020202020204" pitchFamily="34" charset="0"/>
              </a:rPr>
              <a:t>千瓦</a:t>
            </a:r>
            <a:endPar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endParaRPr>
          </a:p>
          <a:p>
            <a:pPr lvl="1">
              <a:lnSpc>
                <a:spcPct val="120000"/>
              </a:lnSpc>
              <a:buFont typeface="Wingdings" panose="05000000000000000000" pitchFamily="2" charset="2"/>
              <a:buChar char="§"/>
            </a:pP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太阳能发电总装机容量</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 1500</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万千瓦</a:t>
            </a:r>
            <a:endPar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endParaRPr>
          </a:p>
          <a:p>
            <a:pPr lvl="1">
              <a:buFont typeface="Wingdings" panose="05000000000000000000" pitchFamily="2" charset="2"/>
              <a:buChar char="ü"/>
            </a:pP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endParaRPr lang="en-US" altLang="zh-CN" sz="2000" dirty="0">
              <a:latin typeface="Microsoft YaHei" panose="020B0503020204020204" pitchFamily="34" charset="-122"/>
              <a:ea typeface="Microsoft YaHei" panose="020B0503020204020204" pitchFamily="34" charset="-122"/>
              <a:cs typeface="Arial" panose="020B0604020202020204" pitchFamily="34" charset="0"/>
            </a:endParaRPr>
          </a:p>
          <a:p>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endParaRPr lang="en-US" altLang="zh-CN" sz="2000" dirty="0">
              <a:latin typeface="Microsoft YaHei" panose="020B0503020204020204" pitchFamily="34" charset="-122"/>
              <a:ea typeface="Microsoft YaHei" panose="020B0503020204020204" pitchFamily="34" charset="-122"/>
              <a:cs typeface="Arial" panose="020B0604020202020204" pitchFamily="34" charset="0"/>
            </a:endParaRPr>
          </a:p>
          <a:p>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endParaRPr lang="en-US" altLang="zh-CN" sz="2000" dirty="0">
              <a:latin typeface="Microsoft YaHei" panose="020B0503020204020204" pitchFamily="34" charset="-122"/>
              <a:ea typeface="Microsoft YaHei" panose="020B0503020204020204" pitchFamily="34" charset="-122"/>
              <a:cs typeface="Arial" panose="020B0604020202020204" pitchFamily="34" charset="0"/>
            </a:endParaRPr>
          </a:p>
          <a:p>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清洁能源方面的投资占</a:t>
            </a: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20</a:t>
            </a: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国集团总投资的</a:t>
            </a: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29%</a:t>
            </a: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，位列全球第一</a:t>
            </a:r>
            <a:endParaRPr lang="zh-CN" altLang="en-US" sz="2000"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 name="标题 2"/>
          <p:cNvSpPr>
            <a:spLocks noGrp="1"/>
          </p:cNvSpPr>
          <p:nvPr>
            <p:ph type="title"/>
          </p:nvPr>
        </p:nvSpPr>
        <p:spPr>
          <a:xfrm>
            <a:off x="971600" y="404664"/>
            <a:ext cx="7890842" cy="720080"/>
          </a:xfrm>
        </p:spPr>
        <p:txBody>
          <a:bodyPr>
            <a:normAutofit/>
          </a:bodyPr>
          <a:lstStyle/>
          <a:p>
            <a:pPr algn="l"/>
            <a:r>
              <a:rPr lang="zh-CN" altLang="en-US" sz="2800" b="1" dirty="0" smtClean="0">
                <a:solidFill>
                  <a:schemeClr val="tx1"/>
                </a:solidFill>
                <a:effectLst/>
                <a:latin typeface="Microsoft YaHei" panose="020B0503020204020204" pitchFamily="34" charset="-122"/>
                <a:ea typeface="Microsoft YaHei" panose="020B0503020204020204" pitchFamily="34" charset="-122"/>
                <a:cs typeface="Arial" panose="020B0604020202020204" pitchFamily="34" charset="0"/>
              </a:rPr>
              <a:t>非化石能源目标实现进展</a:t>
            </a:r>
            <a:endParaRPr lang="zh-CN" altLang="en-US" sz="2800" b="1" dirty="0">
              <a:solidFill>
                <a:schemeClr val="tx1"/>
              </a:solidFill>
              <a:effectLst/>
              <a:latin typeface="Microsoft YaHei" panose="020B0503020204020204" pitchFamily="34" charset="-122"/>
              <a:ea typeface="Microsoft YaHei" panose="020B0503020204020204" pitchFamily="34" charset="-122"/>
              <a:cs typeface="Arial" panose="020B0604020202020204" pitchFamily="34" charset="0"/>
            </a:endParaRPr>
          </a:p>
        </p:txBody>
      </p:sp>
      <p:graphicFrame>
        <p:nvGraphicFramePr>
          <p:cNvPr id="4" name="图表 3"/>
          <p:cNvGraphicFramePr>
            <a:graphicFrameLocks/>
          </p:cNvGraphicFramePr>
          <p:nvPr>
            <p:extLst>
              <p:ext uri="{D42A27DB-BD31-4B8C-83A1-F6EECF244321}">
                <p14:modId xmlns="" xmlns:p14="http://schemas.microsoft.com/office/powerpoint/2010/main" val="3592740041"/>
              </p:ext>
            </p:extLst>
          </p:nvPr>
        </p:nvGraphicFramePr>
        <p:xfrm>
          <a:off x="1403648" y="3429000"/>
          <a:ext cx="6480720" cy="208823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3973936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71600" y="1268918"/>
            <a:ext cx="7987928" cy="2931886"/>
          </a:xfrm>
        </p:spPr>
        <p:txBody>
          <a:bodyPr/>
          <a:lstStyle/>
          <a:p>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中国拥有世界最大面积的人工造林</a:t>
            </a:r>
            <a:endPar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endParaRPr>
          </a:p>
          <a:p>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2005</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年到</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2013</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年，全国森林覆盖面积由</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18.2%</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增加到</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 21.6%</a:t>
            </a:r>
          </a:p>
          <a:p>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2013, </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森林碳汇总量达到</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150</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亿</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m</a:t>
            </a:r>
            <a:r>
              <a:rPr lang="en-US" altLang="zh-CN" sz="1800" baseline="30000" dirty="0" smtClean="0">
                <a:latin typeface="Microsoft YaHei" panose="020B0503020204020204" pitchFamily="34" charset="-122"/>
                <a:ea typeface="Microsoft YaHei" panose="020B0503020204020204" pitchFamily="34" charset="-122"/>
                <a:cs typeface="Arial" panose="020B0604020202020204" pitchFamily="34" charset="0"/>
              </a:rPr>
              <a:t>3</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 </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增加了</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20</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亿</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m</a:t>
            </a:r>
            <a:r>
              <a:rPr lang="en-US" altLang="zh-CN" sz="1800" baseline="30000" dirty="0" smtClean="0">
                <a:latin typeface="Microsoft YaHei" panose="020B0503020204020204" pitchFamily="34" charset="-122"/>
                <a:ea typeface="Microsoft YaHei" panose="020B0503020204020204" pitchFamily="34" charset="-122"/>
                <a:cs typeface="Arial" panose="020B0604020202020204" pitchFamily="34" charset="0"/>
              </a:rPr>
              <a:t>3</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超额完成了</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2020</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年的森林碳汇目标，实现碳汇</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5</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亿吨二氧化碳当量</a:t>
            </a:r>
            <a:endPar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endParaRPr>
          </a:p>
          <a:p>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2009</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年以来已经累计造林</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3027</a:t>
            </a:r>
            <a:r>
              <a:rPr lang="zh-CN" altLang="en-US" sz="1800" dirty="0" smtClean="0">
                <a:latin typeface="Microsoft YaHei" panose="020B0503020204020204" pitchFamily="34" charset="-122"/>
                <a:ea typeface="Microsoft YaHei" panose="020B0503020204020204" pitchFamily="34" charset="-122"/>
                <a:cs typeface="Arial" panose="020B0604020202020204" pitchFamily="34" charset="0"/>
              </a:rPr>
              <a:t>万公顷，预计可以顺利实现造林面积目标</a:t>
            </a:r>
            <a:endPar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endParaRPr>
          </a:p>
          <a:p>
            <a:pPr marL="0" indent="0">
              <a:buNone/>
            </a:pPr>
            <a:endParaRPr lang="zh-CN" altLang="en-US" dirty="0"/>
          </a:p>
        </p:txBody>
      </p:sp>
      <p:sp>
        <p:nvSpPr>
          <p:cNvPr id="3" name="标题 2"/>
          <p:cNvSpPr>
            <a:spLocks noGrp="1"/>
          </p:cNvSpPr>
          <p:nvPr>
            <p:ph type="title"/>
          </p:nvPr>
        </p:nvSpPr>
        <p:spPr>
          <a:xfrm>
            <a:off x="1115616" y="260648"/>
            <a:ext cx="7571358" cy="864096"/>
          </a:xfrm>
        </p:spPr>
        <p:txBody>
          <a:bodyPr>
            <a:normAutofit/>
          </a:bodyPr>
          <a:lstStyle/>
          <a:p>
            <a:pPr algn="l"/>
            <a:r>
              <a:rPr lang="zh-CN" altLang="en-US" sz="2800" b="1" dirty="0" smtClean="0">
                <a:solidFill>
                  <a:schemeClr val="tx1"/>
                </a:solidFill>
                <a:effectLst/>
                <a:latin typeface="Microsoft YaHei" panose="020B0503020204020204" pitchFamily="34" charset="-122"/>
                <a:ea typeface="Microsoft YaHei" panose="020B0503020204020204" pitchFamily="34" charset="-122"/>
                <a:cs typeface="Arial" panose="020B0604020202020204" pitchFamily="34" charset="0"/>
              </a:rPr>
              <a:t>林业目标实现进展</a:t>
            </a:r>
            <a:endParaRPr lang="zh-CN" altLang="en-US" sz="2800" b="1" dirty="0">
              <a:solidFill>
                <a:schemeClr val="tx1"/>
              </a:solidFill>
              <a:effectLst/>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标题 1"/>
          <p:cNvSpPr txBox="1">
            <a:spLocks/>
          </p:cNvSpPr>
          <p:nvPr/>
        </p:nvSpPr>
        <p:spPr>
          <a:xfrm>
            <a:off x="3854549" y="3840764"/>
            <a:ext cx="1373411" cy="925757"/>
          </a:xfrm>
          <a:prstGeom prst="rect">
            <a:avLst/>
          </a:prstGeom>
        </p:spPr>
        <p:txBody>
          <a:bodyPr anchor="ctr">
            <a:normAutofit/>
          </a:bodyPr>
          <a:lst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a:lstStyle>
          <a:p>
            <a:r>
              <a:rPr lang="en-US" sz="1600" smtClean="0">
                <a:latin typeface="Times New Roman" panose="02020603050405020304" pitchFamily="18" charset="0"/>
                <a:cs typeface="Times New Roman" panose="02020603050405020304" pitchFamily="18" charset="0"/>
              </a:rPr>
              <a:t>40 million ha</a:t>
            </a:r>
            <a:endParaRPr lang="en-US" sz="1600" dirty="0">
              <a:latin typeface="Times New Roman" panose="02020603050405020304" pitchFamily="18" charset="0"/>
              <a:cs typeface="Times New Roman" panose="02020603050405020304" pitchFamily="18" charset="0"/>
            </a:endParaRPr>
          </a:p>
        </p:txBody>
      </p:sp>
      <p:graphicFrame>
        <p:nvGraphicFramePr>
          <p:cNvPr id="5" name="图表 4"/>
          <p:cNvGraphicFramePr>
            <a:graphicFrameLocks/>
          </p:cNvGraphicFramePr>
          <p:nvPr>
            <p:extLst>
              <p:ext uri="{D42A27DB-BD31-4B8C-83A1-F6EECF244321}">
                <p14:modId xmlns="" xmlns:p14="http://schemas.microsoft.com/office/powerpoint/2010/main" val="2346167237"/>
              </p:ext>
            </p:extLst>
          </p:nvPr>
        </p:nvGraphicFramePr>
        <p:xfrm>
          <a:off x="2555776" y="3068857"/>
          <a:ext cx="3813795" cy="246957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表格 5"/>
          <p:cNvGraphicFramePr>
            <a:graphicFrameLocks noGrp="1"/>
          </p:cNvGraphicFramePr>
          <p:nvPr>
            <p:extLst>
              <p:ext uri="{D42A27DB-BD31-4B8C-83A1-F6EECF244321}">
                <p14:modId xmlns="" xmlns:p14="http://schemas.microsoft.com/office/powerpoint/2010/main" val="3232766692"/>
              </p:ext>
            </p:extLst>
          </p:nvPr>
        </p:nvGraphicFramePr>
        <p:xfrm>
          <a:off x="1763688" y="5589240"/>
          <a:ext cx="6120678" cy="792088"/>
        </p:xfrm>
        <a:graphic>
          <a:graphicData uri="http://schemas.openxmlformats.org/drawingml/2006/table">
            <a:tbl>
              <a:tblPr>
                <a:tableStyleId>{5C22544A-7EE6-4342-B048-85BDC9FD1C3A}</a:tableStyleId>
              </a:tblPr>
              <a:tblGrid>
                <a:gridCol w="1020113"/>
                <a:gridCol w="1020113"/>
                <a:gridCol w="1020113"/>
                <a:gridCol w="1020113"/>
                <a:gridCol w="1020113"/>
                <a:gridCol w="1020113"/>
              </a:tblGrid>
              <a:tr h="396044">
                <a:tc>
                  <a:txBody>
                    <a:bodyPr/>
                    <a:lstStyle/>
                    <a:p>
                      <a:pPr algn="ctr" fontAlgn="b"/>
                      <a:r>
                        <a:rPr lang="zh-CN" altLang="en-US" sz="1600" b="0" i="0" u="none" strike="noStrike" dirty="0" smtClean="0">
                          <a:solidFill>
                            <a:srgbClr val="000000"/>
                          </a:solidFill>
                          <a:effectLst/>
                          <a:latin typeface="Times New Roman" panose="02020603050405020304" pitchFamily="18" charset="0"/>
                          <a:cs typeface="Times New Roman" panose="02020603050405020304" pitchFamily="18" charset="0"/>
                        </a:rPr>
                        <a:t>年</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2009</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2010</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2011</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2012</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a:effectLst/>
                          <a:latin typeface="Times New Roman" panose="02020603050405020304" pitchFamily="18" charset="0"/>
                          <a:cs typeface="Times New Roman" panose="02020603050405020304" pitchFamily="18" charset="0"/>
                        </a:rPr>
                        <a:t>2013</a:t>
                      </a:r>
                      <a:endParaRPr lang="en-US" sz="1600" b="0" i="0" u="none" strike="noStrike">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r>
              <a:tr h="396044">
                <a:tc>
                  <a:txBody>
                    <a:bodyPr/>
                    <a:lstStyle/>
                    <a:p>
                      <a:pPr algn="ctr" fontAlgn="b"/>
                      <a:r>
                        <a:rPr lang="zh-CN" altLang="en-US" sz="1600" b="0" i="0" u="none" strike="noStrike" dirty="0" smtClean="0">
                          <a:solidFill>
                            <a:srgbClr val="000000"/>
                          </a:solidFill>
                          <a:effectLst/>
                          <a:latin typeface="Times New Roman" panose="02020603050405020304" pitchFamily="18" charset="0"/>
                          <a:cs typeface="Times New Roman" panose="02020603050405020304" pitchFamily="18" charset="0"/>
                        </a:rPr>
                        <a:t>万公顷</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a:effectLst/>
                          <a:latin typeface="Times New Roman" panose="02020603050405020304" pitchFamily="18" charset="0"/>
                          <a:cs typeface="Times New Roman" panose="02020603050405020304" pitchFamily="18" charset="0"/>
                        </a:rPr>
                        <a:t>626</a:t>
                      </a:r>
                      <a:endParaRPr lang="en-US" sz="1600" b="0" i="0" u="none" strike="noStrike">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591</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600</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601</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c>
                  <a:txBody>
                    <a:bodyPr/>
                    <a:lstStyle/>
                    <a:p>
                      <a:pPr algn="ctr" fontAlgn="b"/>
                      <a:r>
                        <a:rPr lang="en-US" sz="1600" b="0" u="none" strike="noStrike" dirty="0">
                          <a:effectLst/>
                          <a:latin typeface="Times New Roman" panose="02020603050405020304" pitchFamily="18" charset="0"/>
                          <a:cs typeface="Times New Roman" panose="02020603050405020304" pitchFamily="18" charset="0"/>
                        </a:rPr>
                        <a:t>609.2</a:t>
                      </a:r>
                      <a:endParaRPr lang="en-US"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810" marR="3810" marT="3810" marB="0" anchor="b"/>
                </a:tc>
              </a:tr>
            </a:tbl>
          </a:graphicData>
        </a:graphic>
      </p:graphicFrame>
      <p:sp>
        <p:nvSpPr>
          <p:cNvPr id="7" name="标题 1"/>
          <p:cNvSpPr txBox="1">
            <a:spLocks/>
          </p:cNvSpPr>
          <p:nvPr/>
        </p:nvSpPr>
        <p:spPr>
          <a:xfrm>
            <a:off x="2483768" y="3278690"/>
            <a:ext cx="2128788" cy="922114"/>
          </a:xfrm>
          <a:prstGeom prst="rect">
            <a:avLst/>
          </a:prstGeom>
        </p:spPr>
        <p:txBody>
          <a:bodyPr anchor="ctr">
            <a:normAutofit/>
          </a:bodyPr>
          <a:lst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a:lstStyle>
          <a:p>
            <a:r>
              <a:rPr lang="en-US" sz="1800" dirty="0" smtClean="0">
                <a:latin typeface="Times New Roman" panose="02020603050405020304" pitchFamily="18" charset="0"/>
                <a:cs typeface="Times New Roman" panose="02020603050405020304" pitchFamily="18" charset="0"/>
              </a:rPr>
              <a:t>972</a:t>
            </a:r>
            <a:r>
              <a:rPr lang="zh-CN" altLang="en-US" sz="1800" dirty="0" smtClean="0">
                <a:latin typeface="Times New Roman" panose="02020603050405020304" pitchFamily="18" charset="0"/>
                <a:cs typeface="Times New Roman" panose="02020603050405020304" pitchFamily="18" charset="0"/>
              </a:rPr>
              <a:t>万公顷</a:t>
            </a:r>
            <a:endParaRPr lang="en-US" altLang="zh-CN" sz="1800" dirty="0" smtClean="0">
              <a:latin typeface="Times New Roman" panose="02020603050405020304" pitchFamily="18" charset="0"/>
              <a:cs typeface="Times New Roman" panose="02020603050405020304" pitchFamily="18" charset="0"/>
            </a:endParaRPr>
          </a:p>
          <a:p>
            <a:r>
              <a:rPr lang="zh-CN" altLang="en-US" sz="1800" dirty="0" smtClean="0">
                <a:latin typeface="Times New Roman" panose="02020603050405020304" pitchFamily="18" charset="0"/>
                <a:cs typeface="Times New Roman" panose="02020603050405020304" pitchFamily="18" charset="0"/>
              </a:rPr>
              <a:t>尚在完成中</a:t>
            </a:r>
            <a:endParaRPr lang="en-US" sz="1800" dirty="0">
              <a:latin typeface="Times New Roman" panose="02020603050405020304" pitchFamily="18" charset="0"/>
              <a:cs typeface="Times New Roman" panose="02020603050405020304" pitchFamily="18" charset="0"/>
            </a:endParaRPr>
          </a:p>
        </p:txBody>
      </p:sp>
      <p:sp>
        <p:nvSpPr>
          <p:cNvPr id="8" name="标题 1"/>
          <p:cNvSpPr txBox="1">
            <a:spLocks/>
          </p:cNvSpPr>
          <p:nvPr/>
        </p:nvSpPr>
        <p:spPr>
          <a:xfrm>
            <a:off x="5580112" y="3933056"/>
            <a:ext cx="2128788" cy="922114"/>
          </a:xfrm>
          <a:prstGeom prst="rect">
            <a:avLst/>
          </a:prstGeom>
        </p:spPr>
        <p:txBody>
          <a:bodyPr anchor="ctr">
            <a:normAutofit/>
          </a:bodyPr>
          <a:lst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a:lstStyle>
          <a:p>
            <a:r>
              <a:rPr lang="zh-CN" altLang="en-US" sz="1800" dirty="0" smtClean="0">
                <a:latin typeface="Times New Roman" panose="02020603050405020304" pitchFamily="18" charset="0"/>
                <a:cs typeface="Times New Roman" panose="02020603050405020304" pitchFamily="18" charset="0"/>
              </a:rPr>
              <a:t>完成</a:t>
            </a:r>
            <a:r>
              <a:rPr lang="en-US" sz="1800" dirty="0" smtClean="0">
                <a:latin typeface="Times New Roman" panose="02020603050405020304" pitchFamily="18" charset="0"/>
                <a:cs typeface="Times New Roman" panose="02020603050405020304" pitchFamily="18" charset="0"/>
              </a:rPr>
              <a:t>3027</a:t>
            </a:r>
            <a:r>
              <a:rPr lang="zh-CN" altLang="en-US" sz="1800" dirty="0" smtClean="0">
                <a:latin typeface="Times New Roman" panose="02020603050405020304" pitchFamily="18" charset="0"/>
                <a:cs typeface="Times New Roman" panose="02020603050405020304" pitchFamily="18" charset="0"/>
              </a:rPr>
              <a:t>万公顷</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9620554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71601" y="1628800"/>
            <a:ext cx="5112568" cy="4680520"/>
          </a:xfrm>
        </p:spPr>
        <p:txBody>
          <a:bodyPr>
            <a:normAutofit lnSpcReduction="10000"/>
          </a:bodyPr>
          <a:lstStyle/>
          <a:p>
            <a:pPr>
              <a:lnSpc>
                <a:spcPct val="120000"/>
              </a:lnSpc>
              <a:buFont typeface="Arial" panose="020B0604020202020204" pitchFamily="34" charset="0"/>
              <a:buChar char="•"/>
            </a:pPr>
            <a:r>
              <a:rPr lang="en-US" altLang="zh-CN" sz="2000" b="1" dirty="0" smtClean="0">
                <a:latin typeface="Microsoft YaHei" panose="020B0503020204020204" pitchFamily="34" charset="-122"/>
                <a:ea typeface="Microsoft YaHei" panose="020B0503020204020204" pitchFamily="34" charset="-122"/>
                <a:cs typeface="Arial" panose="020B0604020202020204" pitchFamily="34" charset="0"/>
              </a:rPr>
              <a:t>2014</a:t>
            </a:r>
            <a:r>
              <a:rPr lang="zh-CN" altLang="en-US" sz="2000" b="1" dirty="0" smtClean="0">
                <a:latin typeface="Microsoft YaHei" panose="020B0503020204020204" pitchFamily="34" charset="-122"/>
                <a:ea typeface="Microsoft YaHei" panose="020B0503020204020204" pitchFamily="34" charset="-122"/>
                <a:cs typeface="Arial" panose="020B0604020202020204" pitchFamily="34" charset="0"/>
              </a:rPr>
              <a:t>年</a:t>
            </a:r>
            <a:r>
              <a:rPr lang="en-US" altLang="zh-CN" sz="2000" b="1" dirty="0" smtClean="0">
                <a:latin typeface="Microsoft YaHei" panose="020B0503020204020204" pitchFamily="34" charset="-122"/>
                <a:ea typeface="Microsoft YaHei" panose="020B0503020204020204" pitchFamily="34" charset="-122"/>
                <a:cs typeface="Arial" panose="020B0604020202020204" pitchFamily="34" charset="0"/>
              </a:rPr>
              <a:t>9</a:t>
            </a:r>
            <a:r>
              <a:rPr lang="zh-CN" altLang="en-US" sz="2000" b="1" dirty="0" smtClean="0">
                <a:latin typeface="Microsoft YaHei" panose="020B0503020204020204" pitchFamily="34" charset="-122"/>
                <a:ea typeface="Microsoft YaHei" panose="020B0503020204020204" pitchFamily="34" charset="-122"/>
                <a:cs typeface="Arial" panose="020B0604020202020204" pitchFamily="34" charset="0"/>
              </a:rPr>
              <a:t>月</a:t>
            </a:r>
            <a:r>
              <a:rPr lang="zh-CN" altLang="en-US" sz="2000" dirty="0">
                <a:latin typeface="Microsoft YaHei" panose="020B0503020204020204" pitchFamily="34" charset="-122"/>
                <a:ea typeface="Microsoft YaHei" panose="020B0503020204020204" pitchFamily="34" charset="-122"/>
              </a:rPr>
              <a:t>国务院批复</a:t>
            </a:r>
            <a:r>
              <a:rPr lang="zh-CN" altLang="en-US" sz="2000" dirty="0" smtClean="0">
                <a:latin typeface="Microsoft YaHei" panose="020B0503020204020204" pitchFamily="34" charset="-122"/>
                <a:ea typeface="Microsoft YaHei" panose="020B0503020204020204" pitchFamily="34" charset="-122"/>
              </a:rPr>
              <a:t>同意发布</a:t>
            </a:r>
            <a:r>
              <a:rPr lang="zh-CN" altLang="en-US" sz="2000" dirty="0">
                <a:latin typeface="Microsoft YaHei" panose="020B0503020204020204" pitchFamily="34" charset="-122"/>
                <a:ea typeface="Microsoft YaHei" panose="020B0503020204020204" pitchFamily="34" charset="-122"/>
              </a:rPr>
              <a:t>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国家应对气候变化规划（</a:t>
            </a:r>
            <a:r>
              <a:rPr lang="en-US" altLang="zh-CN" sz="2000" dirty="0">
                <a:latin typeface="Microsoft YaHei" panose="020B0503020204020204" pitchFamily="34" charset="-122"/>
                <a:ea typeface="Microsoft YaHei" panose="020B0503020204020204" pitchFamily="34" charset="-122"/>
              </a:rPr>
              <a:t>2014-2020</a:t>
            </a:r>
            <a:r>
              <a:rPr lang="zh-CN" altLang="en-US" sz="2000" dirty="0">
                <a:latin typeface="Microsoft YaHei" panose="020B0503020204020204" pitchFamily="34" charset="-122"/>
                <a:ea typeface="Microsoft YaHei" panose="020B0503020204020204" pitchFamily="34" charset="-122"/>
              </a:rPr>
              <a:t>年）</a:t>
            </a:r>
            <a:r>
              <a:rPr lang="en-US" altLang="zh-CN" sz="2000" dirty="0" smtClean="0">
                <a:latin typeface="Microsoft YaHei" panose="020B0503020204020204" pitchFamily="34" charset="-122"/>
                <a:ea typeface="Microsoft YaHei" panose="020B0503020204020204" pitchFamily="34" charset="-122"/>
              </a:rPr>
              <a:t>》</a:t>
            </a:r>
            <a:endParaRPr lang="en-US" altLang="zh-CN" sz="2000" b="1" dirty="0" smtClean="0">
              <a:latin typeface="Microsoft YaHei" panose="020B0503020204020204" pitchFamily="34" charset="-122"/>
              <a:ea typeface="Microsoft YaHei" panose="020B0503020204020204" pitchFamily="34" charset="-122"/>
              <a:cs typeface="Arial" panose="020B0604020202020204" pitchFamily="34" charset="0"/>
            </a:endParaRPr>
          </a:p>
          <a:p>
            <a:pPr>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实施途径：行政措施</a:t>
            </a: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a:t>
            </a: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市场机制</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具体内容：</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lvl="2">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温室气体排放控制</a:t>
            </a: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 </a:t>
            </a:r>
          </a:p>
          <a:p>
            <a:pPr lvl="2">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试点示范城市、工程、项目</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lvl="2">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排放贸易体系建设</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lvl="2">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报告、测量、审核体系建设</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lvl="2">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国际合作</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a:lnSpc>
                <a:spcPct val="120000"/>
              </a:lnSpc>
              <a:buFont typeface="Arial" panose="020B0604020202020204" pitchFamily="34" charset="0"/>
              <a:buChar char="•"/>
            </a:pP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是我国</a:t>
            </a: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2014-2020</a:t>
            </a: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年应对气候变化的顶层设计</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marL="403225" lvl="1" indent="0">
              <a:buNone/>
            </a:pPr>
            <a:endParaRPr lang="en-US" altLang="zh-CN" sz="2200" dirty="0" smtClean="0"/>
          </a:p>
          <a:p>
            <a:pPr lvl="1"/>
            <a:endParaRPr lang="en-US" altLang="zh-CN" sz="2800" dirty="0" smtClean="0"/>
          </a:p>
        </p:txBody>
      </p:sp>
      <p:sp>
        <p:nvSpPr>
          <p:cNvPr id="3" name="标题 2"/>
          <p:cNvSpPr>
            <a:spLocks noGrp="1"/>
          </p:cNvSpPr>
          <p:nvPr>
            <p:ph type="title"/>
          </p:nvPr>
        </p:nvSpPr>
        <p:spPr>
          <a:xfrm>
            <a:off x="1043608" y="188640"/>
            <a:ext cx="8460432" cy="1484784"/>
          </a:xfrm>
        </p:spPr>
        <p:txBody>
          <a:bodyPr>
            <a:normAutofit/>
          </a:bodyPr>
          <a:lstStyle/>
          <a:p>
            <a:r>
              <a:rPr lang="zh-CN" altLang="en-US" sz="2800" dirty="0" smtClean="0">
                <a:latin typeface="Microsoft YaHei" panose="020B0503020204020204" pitchFamily="34" charset="-122"/>
                <a:ea typeface="Microsoft YaHei" panose="020B0503020204020204" pitchFamily="34" charset="-122"/>
              </a:rPr>
              <a:t>国家</a:t>
            </a:r>
            <a:r>
              <a:rPr lang="zh-CN" altLang="en-US" sz="2800" dirty="0">
                <a:latin typeface="Microsoft YaHei" panose="020B0503020204020204" pitchFamily="34" charset="-122"/>
                <a:ea typeface="Microsoft YaHei" panose="020B0503020204020204" pitchFamily="34" charset="-122"/>
              </a:rPr>
              <a:t>应对气候变化规划（</a:t>
            </a:r>
            <a:r>
              <a:rPr lang="en-US" altLang="zh-CN" sz="2800" dirty="0">
                <a:latin typeface="Microsoft YaHei" panose="020B0503020204020204" pitchFamily="34" charset="-122"/>
                <a:ea typeface="Microsoft YaHei" panose="020B0503020204020204" pitchFamily="34" charset="-122"/>
              </a:rPr>
              <a:t>2014-2020</a:t>
            </a:r>
            <a:r>
              <a:rPr lang="zh-CN" altLang="en-US" sz="2800" dirty="0">
                <a:latin typeface="Microsoft YaHei" panose="020B0503020204020204" pitchFamily="34" charset="-122"/>
                <a:ea typeface="Microsoft YaHei" panose="020B0503020204020204" pitchFamily="34" charset="-122"/>
              </a:rPr>
              <a:t>年</a:t>
            </a:r>
            <a:r>
              <a:rPr lang="zh-CN" altLang="en-US" sz="2800" dirty="0" smtClean="0">
                <a:latin typeface="Microsoft YaHei" panose="020B0503020204020204" pitchFamily="34" charset="-122"/>
                <a:ea typeface="Microsoft YaHei" panose="020B0503020204020204" pitchFamily="34" charset="-122"/>
              </a:rPr>
              <a:t>）</a:t>
            </a:r>
            <a:endParaRPr lang="zh-CN" altLang="en-US" sz="2800" b="1" i="1" u="sng" dirty="0">
              <a:solidFill>
                <a:schemeClr val="tx1"/>
              </a:solidFill>
              <a:latin typeface="Microsoft YaHei" panose="020B0503020204020204" pitchFamily="34" charset="-122"/>
              <a:ea typeface="Microsoft YaHei" panose="020B0503020204020204" pitchFamily="34" charset="-122"/>
              <a:cs typeface="Arial" panose="020B0604020202020204" pitchFamily="34" charset="0"/>
            </a:endParaRPr>
          </a:p>
        </p:txBody>
      </p:sp>
      <p:pic>
        <p:nvPicPr>
          <p:cNvPr id="4" name="图片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084168" y="2708920"/>
            <a:ext cx="2627784" cy="2219539"/>
          </a:xfrm>
          <a:prstGeom prst="rect">
            <a:avLst/>
          </a:prstGeom>
        </p:spPr>
      </p:pic>
      <p:pic>
        <p:nvPicPr>
          <p:cNvPr id="5" name="图片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382019" y="4869160"/>
            <a:ext cx="2263945" cy="1440160"/>
          </a:xfrm>
          <a:prstGeom prst="rect">
            <a:avLst/>
          </a:prstGeom>
        </p:spPr>
      </p:pic>
      <p:pic>
        <p:nvPicPr>
          <p:cNvPr id="6" name="图片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6367459" y="1340768"/>
            <a:ext cx="2088232" cy="1521769"/>
          </a:xfrm>
          <a:prstGeom prst="rect">
            <a:avLst/>
          </a:prstGeom>
        </p:spPr>
      </p:pic>
    </p:spTree>
    <p:extLst>
      <p:ext uri="{BB962C8B-B14F-4D97-AF65-F5344CB8AC3E}">
        <p14:creationId xmlns="" xmlns:p14="http://schemas.microsoft.com/office/powerpoint/2010/main" val="24692919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lum bright="70000" contrast="-70000"/>
            <a:extLst>
              <a:ext uri="{28A0092B-C50C-407E-A947-70E740481C1C}">
                <a14:useLocalDpi xmlns="" xmlns:a14="http://schemas.microsoft.com/office/drawing/2010/main" val="0"/>
              </a:ext>
            </a:extLst>
          </a:blip>
          <a:stretch>
            <a:fillRect/>
          </a:stretch>
        </p:blipFill>
        <p:spPr>
          <a:xfrm>
            <a:off x="997000" y="0"/>
            <a:ext cx="8159974" cy="6866334"/>
          </a:xfrm>
          <a:prstGeom prst="rect">
            <a:avLst/>
          </a:prstGeom>
        </p:spPr>
      </p:pic>
      <p:sp>
        <p:nvSpPr>
          <p:cNvPr id="2" name="标题 1"/>
          <p:cNvSpPr>
            <a:spLocks noGrp="1"/>
          </p:cNvSpPr>
          <p:nvPr>
            <p:ph type="title"/>
          </p:nvPr>
        </p:nvSpPr>
        <p:spPr>
          <a:xfrm>
            <a:off x="1259632" y="476672"/>
            <a:ext cx="7499350" cy="1143000"/>
          </a:xfrm>
        </p:spPr>
        <p:txBody>
          <a:bodyPr>
            <a:normAutofit/>
          </a:bodyPr>
          <a:lstStyle/>
          <a:p>
            <a:r>
              <a:rPr lang="zh-CN" altLang="en-US" sz="3200" b="1" dirty="0" smtClean="0">
                <a:effectLst/>
                <a:latin typeface="Microsoft YaHei" panose="020B0503020204020204" pitchFamily="34" charset="-122"/>
                <a:ea typeface="Microsoft YaHei" panose="020B0503020204020204" pitchFamily="34" charset="-122"/>
              </a:rPr>
              <a:t>报告提纲</a:t>
            </a:r>
            <a:endParaRPr lang="en-US" sz="3200" b="1" dirty="0">
              <a:effectLst/>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1475656" y="1916832"/>
            <a:ext cx="6264696" cy="3277344"/>
          </a:xfrm>
        </p:spPr>
        <p:txBody>
          <a:bodyPr/>
          <a:lstStyle/>
          <a:p>
            <a:pPr eaLnBrk="1" hangingPunct="1">
              <a:lnSpc>
                <a:spcPct val="150000"/>
              </a:lnSpc>
            </a:pPr>
            <a:r>
              <a:rPr lang="zh-CN" altLang="en-US" sz="2400" b="1" dirty="0">
                <a:latin typeface="Microsoft YaHei" panose="020B0503020204020204" pitchFamily="34" charset="-122"/>
                <a:ea typeface="Microsoft YaHei" panose="020B0503020204020204" pitchFamily="34" charset="-122"/>
              </a:rPr>
              <a:t>科学与政治</a:t>
            </a:r>
            <a:r>
              <a:rPr lang="zh-CN" altLang="en-US" sz="2400" b="1" dirty="0" smtClean="0">
                <a:latin typeface="Microsoft YaHei" panose="020B0503020204020204" pitchFamily="34" charset="-122"/>
                <a:ea typeface="Microsoft YaHei" panose="020B0503020204020204" pitchFamily="34" charset="-122"/>
              </a:rPr>
              <a:t>进程相互呼应</a:t>
            </a:r>
            <a:r>
              <a:rPr lang="zh-CN" altLang="en-US" sz="2400" b="1" dirty="0">
                <a:latin typeface="Microsoft YaHei" panose="020B0503020204020204" pitchFamily="34" charset="-122"/>
                <a:ea typeface="Microsoft YaHei" panose="020B0503020204020204" pitchFamily="34" charset="-122"/>
              </a:rPr>
              <a:t> </a:t>
            </a:r>
            <a:endParaRPr lang="en-US" altLang="zh-CN" sz="2400" b="1" dirty="0" smtClean="0">
              <a:latin typeface="Microsoft YaHei" panose="020B0503020204020204" pitchFamily="34" charset="-122"/>
              <a:ea typeface="Microsoft YaHei" panose="020B0503020204020204" pitchFamily="34" charset="-122"/>
            </a:endParaRPr>
          </a:p>
          <a:p>
            <a:pPr eaLnBrk="1" hangingPunct="1">
              <a:lnSpc>
                <a:spcPct val="150000"/>
              </a:lnSpc>
            </a:pPr>
            <a:r>
              <a:rPr lang="zh-CN" altLang="en-US" sz="2400" b="1" dirty="0" smtClean="0">
                <a:latin typeface="Microsoft YaHei" panose="020B0503020204020204" pitchFamily="34" charset="-122"/>
                <a:ea typeface="Microsoft YaHei" panose="020B0503020204020204" pitchFamily="34" charset="-122"/>
              </a:rPr>
              <a:t>务实</a:t>
            </a:r>
            <a:r>
              <a:rPr lang="zh-CN" altLang="en-US" sz="2400" b="1" dirty="0">
                <a:latin typeface="Microsoft YaHei" panose="020B0503020204020204" pitchFamily="34" charset="-122"/>
                <a:ea typeface="Microsoft YaHei" panose="020B0503020204020204" pitchFamily="34" charset="-122"/>
              </a:rPr>
              <a:t>行动，以实效体现</a:t>
            </a:r>
            <a:r>
              <a:rPr lang="zh-CN" altLang="en-US" sz="2400" b="1" dirty="0" smtClean="0">
                <a:latin typeface="Microsoft YaHei" panose="020B0503020204020204" pitchFamily="34" charset="-122"/>
                <a:ea typeface="Microsoft YaHei" panose="020B0503020204020204" pitchFamily="34" charset="-122"/>
              </a:rPr>
              <a:t>担当</a:t>
            </a:r>
            <a:endParaRPr lang="en-US" sz="2400" b="1" dirty="0">
              <a:latin typeface="Microsoft YaHei" panose="020B0503020204020204" pitchFamily="34" charset="-122"/>
              <a:ea typeface="Microsoft YaHei" panose="020B0503020204020204" pitchFamily="34" charset="-122"/>
            </a:endParaRPr>
          </a:p>
          <a:p>
            <a:pPr eaLnBrk="1" hangingPunct="1">
              <a:lnSpc>
                <a:spcPct val="150000"/>
              </a:lnSpc>
            </a:pPr>
            <a:r>
              <a:rPr lang="zh-CN" altLang="en-US" sz="2400" b="1" dirty="0">
                <a:latin typeface="Microsoft YaHei" panose="020B0503020204020204" pitchFamily="34" charset="-122"/>
                <a:ea typeface="Microsoft YaHei" panose="020B0503020204020204" pitchFamily="34" charset="-122"/>
              </a:rPr>
              <a:t>排放峰值，理想与</a:t>
            </a:r>
            <a:r>
              <a:rPr lang="zh-CN" altLang="en-US" sz="2400" b="1" dirty="0" smtClean="0">
                <a:latin typeface="Microsoft YaHei" panose="020B0503020204020204" pitchFamily="34" charset="-122"/>
                <a:ea typeface="Microsoft YaHei" panose="020B0503020204020204" pitchFamily="34" charset="-122"/>
              </a:rPr>
              <a:t>现实</a:t>
            </a:r>
            <a:endParaRPr lang="en-US" sz="2400" b="1" dirty="0">
              <a:latin typeface="Microsoft YaHei" panose="020B0503020204020204" pitchFamily="34" charset="-122"/>
              <a:ea typeface="Microsoft YaHei" panose="020B0503020204020204" pitchFamily="34" charset="-122"/>
            </a:endParaRPr>
          </a:p>
          <a:p>
            <a:pPr eaLnBrk="1" hangingPunct="1">
              <a:lnSpc>
                <a:spcPct val="150000"/>
              </a:lnSpc>
            </a:pPr>
            <a:r>
              <a:rPr lang="zh-CN" altLang="en-US" sz="2400" b="1" dirty="0">
                <a:latin typeface="Microsoft YaHei" panose="020B0503020204020204" pitchFamily="34" charset="-122"/>
                <a:ea typeface="Microsoft YaHei" panose="020B0503020204020204" pitchFamily="34" charset="-122"/>
              </a:rPr>
              <a:t>国家自主贡献：能力、身份与责任的</a:t>
            </a:r>
            <a:r>
              <a:rPr lang="zh-CN" altLang="en-US" sz="2400" b="1" dirty="0" smtClean="0">
                <a:latin typeface="Microsoft YaHei" panose="020B0503020204020204" pitchFamily="34" charset="-122"/>
                <a:ea typeface="Microsoft YaHei" panose="020B0503020204020204" pitchFamily="34" charset="-122"/>
              </a:rPr>
              <a:t>体现</a:t>
            </a:r>
            <a:endParaRPr lang="en-US" sz="2400" b="1"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32236387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498080" cy="1143000"/>
          </a:xfrm>
        </p:spPr>
        <p:txBody>
          <a:bodyPr>
            <a:normAutofit/>
          </a:bodyPr>
          <a:lstStyle/>
          <a:p>
            <a:r>
              <a:rPr lang="zh-CN" altLang="en-US" sz="3200" b="1" dirty="0" smtClean="0">
                <a:effectLst/>
                <a:latin typeface="Microsoft YaHei" panose="020B0503020204020204" pitchFamily="34" charset="-122"/>
                <a:ea typeface="Microsoft YaHei" panose="020B0503020204020204" pitchFamily="34" charset="-122"/>
              </a:rPr>
              <a:t>国家适应气候变化战略</a:t>
            </a:r>
            <a:endParaRPr lang="zh-CN" altLang="en-US" sz="3200" b="1" dirty="0">
              <a:effectLst/>
              <a:latin typeface="Microsoft YaHei" panose="020B0503020204020204" pitchFamily="34" charset="-122"/>
              <a:ea typeface="Microsoft YaHei" panose="020B0503020204020204" pitchFamily="34" charset="-122"/>
            </a:endParaRPr>
          </a:p>
        </p:txBody>
      </p:sp>
      <p:sp>
        <p:nvSpPr>
          <p:cNvPr id="4" name="内容占位符 3"/>
          <p:cNvSpPr>
            <a:spLocks noGrp="1"/>
          </p:cNvSpPr>
          <p:nvPr>
            <p:ph sz="half" idx="1"/>
          </p:nvPr>
        </p:nvSpPr>
        <p:spPr>
          <a:xfrm>
            <a:off x="1043608" y="1556792"/>
            <a:ext cx="7776864" cy="4197361"/>
          </a:xfrm>
        </p:spPr>
        <p:txBody>
          <a:bodyPr>
            <a:normAutofit/>
          </a:bodyPr>
          <a:lstStyle/>
          <a:p>
            <a:pPr lvl="0">
              <a:lnSpc>
                <a:spcPct val="150000"/>
              </a:lnSpc>
              <a:buFont typeface="Arial" panose="020B0604020202020204" pitchFamily="34" charset="0"/>
              <a:buChar char="•"/>
            </a:pPr>
            <a:r>
              <a:rPr lang="zh-CN" altLang="en-US" sz="2400" dirty="0" smtClean="0">
                <a:latin typeface="Microsoft YaHei" panose="020B0503020204020204" pitchFamily="34" charset="-122"/>
                <a:ea typeface="Microsoft YaHei" panose="020B0503020204020204" pitchFamily="34" charset="-122"/>
              </a:rPr>
              <a:t>制定国家和部门的适应规划，开展试点示范</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buFont typeface="Arial" panose="020B0604020202020204" pitchFamily="34" charset="0"/>
              <a:buChar char="•"/>
            </a:pPr>
            <a:r>
              <a:rPr lang="zh-CN" altLang="en-US" sz="2400" dirty="0" smtClean="0">
                <a:latin typeface="Microsoft YaHei" panose="020B0503020204020204" pitchFamily="34" charset="-122"/>
                <a:ea typeface="Microsoft YaHei" panose="020B0503020204020204" pitchFamily="34" charset="-122"/>
              </a:rPr>
              <a:t>提升</a:t>
            </a:r>
            <a:r>
              <a:rPr lang="zh-CN" altLang="en-US" sz="2400" dirty="0">
                <a:latin typeface="Microsoft YaHei" panose="020B0503020204020204" pitchFamily="34" charset="-122"/>
                <a:ea typeface="Microsoft YaHei" panose="020B0503020204020204" pitchFamily="34" charset="-122"/>
              </a:rPr>
              <a:t>风险治理水平，应对风险社会</a:t>
            </a:r>
            <a:endParaRPr lang="en-US" altLang="zh-CN" sz="2400" dirty="0">
              <a:latin typeface="Microsoft YaHei" panose="020B0503020204020204" pitchFamily="34" charset="-122"/>
              <a:ea typeface="Microsoft YaHei" panose="020B0503020204020204" pitchFamily="34" charset="-122"/>
            </a:endParaRPr>
          </a:p>
          <a:p>
            <a:pPr lvl="0">
              <a:buNone/>
            </a:pPr>
            <a:endParaRPr lang="en-US" altLang="zh-CN" b="1" dirty="0" smtClean="0"/>
          </a:p>
          <a:p>
            <a:pPr lvl="0">
              <a:buNone/>
            </a:pPr>
            <a:endParaRPr lang="zh-CN" altLang="en-US" dirty="0" smtClean="0"/>
          </a:p>
        </p:txBody>
      </p:sp>
      <p:graphicFrame>
        <p:nvGraphicFramePr>
          <p:cNvPr id="6" name="图表 5"/>
          <p:cNvGraphicFramePr/>
          <p:nvPr>
            <p:extLst>
              <p:ext uri="{D42A27DB-BD31-4B8C-83A1-F6EECF244321}">
                <p14:modId xmlns="" xmlns:p14="http://schemas.microsoft.com/office/powerpoint/2010/main" val="1715953364"/>
              </p:ext>
            </p:extLst>
          </p:nvPr>
        </p:nvGraphicFramePr>
        <p:xfrm>
          <a:off x="1080145" y="2924944"/>
          <a:ext cx="7776864" cy="3376116"/>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9"/>
          <p:cNvSpPr>
            <a:spLocks noChangeArrowheads="1"/>
          </p:cNvSpPr>
          <p:nvPr/>
        </p:nvSpPr>
        <p:spPr bwMode="auto">
          <a:xfrm>
            <a:off x="3159770" y="6301060"/>
            <a:ext cx="3673475" cy="368300"/>
          </a:xfrm>
          <a:prstGeom prst="rect">
            <a:avLst/>
          </a:prstGeom>
          <a:noFill/>
          <a:ln w="9525">
            <a:noFill/>
            <a:miter lim="800000"/>
            <a:headEnd/>
            <a:tailEnd/>
          </a:ln>
        </p:spPr>
        <p:txBody>
          <a:bodyPr anchor="ctr"/>
          <a:lstStyle/>
          <a:p>
            <a:pPr algn="ctr"/>
            <a:r>
              <a:rPr lang="zh-CN" altLang="en-US" sz="1400" dirty="0">
                <a:solidFill>
                  <a:schemeClr val="tx2"/>
                </a:solidFill>
                <a:latin typeface="Microsoft YaHei" panose="020B0503020204020204" pitchFamily="34" charset="-122"/>
                <a:ea typeface="Microsoft YaHei" panose="020B0503020204020204" pitchFamily="34" charset="-122"/>
              </a:rPr>
              <a:t>不同气象灾害损失占</a:t>
            </a:r>
            <a:r>
              <a:rPr lang="en-US" altLang="zh-CN" sz="1400" dirty="0">
                <a:solidFill>
                  <a:schemeClr val="tx2"/>
                </a:solidFill>
                <a:latin typeface="Microsoft YaHei" panose="020B0503020204020204" pitchFamily="34" charset="-122"/>
                <a:ea typeface="Microsoft YaHei" panose="020B0503020204020204" pitchFamily="34" charset="-122"/>
              </a:rPr>
              <a:t>GDP</a:t>
            </a:r>
            <a:r>
              <a:rPr lang="zh-CN" altLang="en-US" sz="1400" dirty="0">
                <a:solidFill>
                  <a:schemeClr val="tx2"/>
                </a:solidFill>
                <a:latin typeface="Microsoft YaHei" panose="020B0503020204020204" pitchFamily="34" charset="-122"/>
                <a:ea typeface="Microsoft YaHei" panose="020B0503020204020204" pitchFamily="34" charset="-122"/>
              </a:rPr>
              <a:t>比重</a:t>
            </a:r>
            <a:r>
              <a:rPr lang="en-US" altLang="zh-CN" sz="1400" dirty="0">
                <a:solidFill>
                  <a:schemeClr val="tx2"/>
                </a:solidFill>
                <a:latin typeface="Microsoft YaHei" panose="020B0503020204020204" pitchFamily="34" charset="-122"/>
                <a:ea typeface="Microsoft YaHei" panose="020B0503020204020204" pitchFamily="34" charset="-122"/>
              </a:rPr>
              <a:t>(2003-2010)</a:t>
            </a:r>
          </a:p>
        </p:txBody>
      </p:sp>
    </p:spTree>
    <p:extLst>
      <p:ext uri="{BB962C8B-B14F-4D97-AF65-F5344CB8AC3E}">
        <p14:creationId xmlns="" xmlns:p14="http://schemas.microsoft.com/office/powerpoint/2010/main" val="34471558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8"/>
          <p:cNvSpPr>
            <a:spLocks noGrp="1" noChangeArrowheads="1"/>
          </p:cNvSpPr>
          <p:nvPr>
            <p:ph type="title"/>
          </p:nvPr>
        </p:nvSpPr>
        <p:spPr>
          <a:xfrm>
            <a:off x="1475656" y="6093296"/>
            <a:ext cx="7019851" cy="620465"/>
          </a:xfrm>
        </p:spPr>
        <p:txBody>
          <a:bodyPr/>
          <a:lstStyle/>
          <a:p>
            <a:pPr algn="ctr" eaLnBrk="1" hangingPunct="1"/>
            <a:r>
              <a:rPr lang="zh-CN" altLang="en-US" sz="1800" b="1" dirty="0" smtClean="0">
                <a:effectLst/>
                <a:latin typeface="Microsoft YaHei" panose="020B0503020204020204" pitchFamily="34" charset="-122"/>
                <a:ea typeface="Microsoft YaHei" panose="020B0503020204020204" pitchFamily="34" charset="-122"/>
              </a:rPr>
              <a:t>城市地区气象灾害经济损失占</a:t>
            </a:r>
            <a:r>
              <a:rPr lang="en-US" altLang="zh-CN" sz="1800" b="1" dirty="0" smtClean="0">
                <a:effectLst/>
                <a:latin typeface="Microsoft YaHei" panose="020B0503020204020204" pitchFamily="34" charset="-122"/>
                <a:ea typeface="Microsoft YaHei" panose="020B0503020204020204" pitchFamily="34" charset="-122"/>
              </a:rPr>
              <a:t>GDP</a:t>
            </a:r>
            <a:r>
              <a:rPr lang="zh-CN" altLang="en-US" sz="1800" b="1" dirty="0" smtClean="0">
                <a:effectLst/>
                <a:latin typeface="Microsoft YaHei" panose="020B0503020204020204" pitchFamily="34" charset="-122"/>
                <a:ea typeface="Microsoft YaHei" panose="020B0503020204020204" pitchFamily="34" charset="-122"/>
              </a:rPr>
              <a:t>比重</a:t>
            </a:r>
            <a:r>
              <a:rPr lang="en-US" altLang="zh-CN" sz="1800" b="1" dirty="0" smtClean="0">
                <a:effectLst/>
                <a:latin typeface="Microsoft YaHei" panose="020B0503020204020204" pitchFamily="34" charset="-122"/>
                <a:ea typeface="Microsoft YaHei" panose="020B0503020204020204" pitchFamily="34" charset="-122"/>
              </a:rPr>
              <a:t>(1990-2012</a:t>
            </a:r>
            <a:r>
              <a:rPr lang="en-US" altLang="zh-CN" sz="2000" b="1" dirty="0" smtClean="0">
                <a:effectLst/>
                <a:latin typeface="Microsoft YaHei" panose="020B0503020204020204" pitchFamily="34" charset="-122"/>
                <a:ea typeface="Microsoft YaHei" panose="020B0503020204020204" pitchFamily="34" charset="-122"/>
              </a:rPr>
              <a:t>)</a:t>
            </a:r>
            <a:endParaRPr lang="zh-CN" altLang="en-US" sz="1800" b="1" dirty="0" smtClean="0">
              <a:effectLst/>
              <a:latin typeface="Microsoft YaHei" panose="020B0503020204020204" pitchFamily="34" charset="-122"/>
              <a:ea typeface="Microsoft YaHei" panose="020B0503020204020204" pitchFamily="34" charset="-122"/>
            </a:endParaRPr>
          </a:p>
        </p:txBody>
      </p:sp>
      <p:sp>
        <p:nvSpPr>
          <p:cNvPr id="17414" name="Rectangle 8"/>
          <p:cNvSpPr>
            <a:spLocks noChangeArrowheads="1"/>
          </p:cNvSpPr>
          <p:nvPr/>
        </p:nvSpPr>
        <p:spPr bwMode="auto">
          <a:xfrm>
            <a:off x="1259632" y="333375"/>
            <a:ext cx="6588671" cy="523220"/>
          </a:xfrm>
          <a:prstGeom prst="rect">
            <a:avLst/>
          </a:prstGeom>
          <a:noFill/>
          <a:ln w="9525">
            <a:noFill/>
            <a:miter lim="800000"/>
            <a:headEnd/>
            <a:tailEnd/>
          </a:ln>
        </p:spPr>
        <p:txBody>
          <a:bodyPr wrap="square">
            <a:spAutoFit/>
          </a:bodyPr>
          <a:lstStyle/>
          <a:p>
            <a:r>
              <a:rPr lang="zh-CN" altLang="en-US" sz="2800" b="1" dirty="0" smtClean="0">
                <a:solidFill>
                  <a:srgbClr val="1F4040"/>
                </a:solidFill>
                <a:latin typeface="Microsoft YaHei" panose="020B0503020204020204" pitchFamily="34" charset="-122"/>
                <a:ea typeface="Microsoft YaHei" panose="020B0503020204020204" pitchFamily="34" charset="-122"/>
              </a:rPr>
              <a:t>城市地区不断</a:t>
            </a:r>
            <a:r>
              <a:rPr lang="zh-CN" altLang="en-US" sz="2800" b="1" dirty="0">
                <a:solidFill>
                  <a:srgbClr val="1F4040"/>
                </a:solidFill>
                <a:latin typeface="Microsoft YaHei" panose="020B0503020204020204" pitchFamily="34" charset="-122"/>
                <a:ea typeface="Microsoft YaHei" panose="020B0503020204020204" pitchFamily="34" charset="-122"/>
              </a:rPr>
              <a:t>增加的气候灾害风险</a:t>
            </a:r>
          </a:p>
        </p:txBody>
      </p:sp>
      <p:graphicFrame>
        <p:nvGraphicFramePr>
          <p:cNvPr id="11" name="图表 10"/>
          <p:cNvGraphicFramePr/>
          <p:nvPr>
            <p:extLst>
              <p:ext uri="{D42A27DB-BD31-4B8C-83A1-F6EECF244321}">
                <p14:modId xmlns="" xmlns:p14="http://schemas.microsoft.com/office/powerpoint/2010/main" val="293750060"/>
              </p:ext>
            </p:extLst>
          </p:nvPr>
        </p:nvGraphicFramePr>
        <p:xfrm>
          <a:off x="1115616" y="3861048"/>
          <a:ext cx="7829275" cy="2304256"/>
        </p:xfrm>
        <a:graphic>
          <a:graphicData uri="http://schemas.openxmlformats.org/drawingml/2006/chart">
            <c:chart xmlns:c="http://schemas.openxmlformats.org/drawingml/2006/chart" xmlns:r="http://schemas.openxmlformats.org/officeDocument/2006/relationships" r:id="rId2"/>
          </a:graphicData>
        </a:graphic>
      </p:graphicFrame>
      <p:pic>
        <p:nvPicPr>
          <p:cNvPr id="17416" name="图片 9" descr="\\10.28.22.109\业务产品\临时材料\2013\2013年秋季副班\全国雾霾日数分布图0101-1031-700.jpg"/>
          <p:cNvPicPr>
            <a:picLocks noChangeAspect="1" noChangeArrowheads="1"/>
          </p:cNvPicPr>
          <p:nvPr/>
        </p:nvPicPr>
        <p:blipFill>
          <a:blip r:embed="rId3"/>
          <a:srcRect/>
          <a:stretch>
            <a:fillRect/>
          </a:stretch>
        </p:blipFill>
        <p:spPr bwMode="auto">
          <a:xfrm>
            <a:off x="1403648" y="1340768"/>
            <a:ext cx="3240360" cy="2205484"/>
          </a:xfrm>
          <a:prstGeom prst="rect">
            <a:avLst/>
          </a:prstGeom>
          <a:noFill/>
          <a:ln w="9525">
            <a:noFill/>
            <a:miter lim="800000"/>
            <a:headEnd/>
            <a:tailEnd/>
          </a:ln>
        </p:spPr>
      </p:pic>
      <p:pic>
        <p:nvPicPr>
          <p:cNvPr id="17417" name="Picture 2" descr="全国高温日数分布图0701-0808"/>
          <p:cNvPicPr>
            <a:picLocks noChangeAspect="1" noChangeArrowheads="1"/>
          </p:cNvPicPr>
          <p:nvPr/>
        </p:nvPicPr>
        <p:blipFill>
          <a:blip r:embed="rId4" cstate="print"/>
          <a:srcRect/>
          <a:stretch>
            <a:fillRect/>
          </a:stretch>
        </p:blipFill>
        <p:spPr bwMode="auto">
          <a:xfrm>
            <a:off x="5291211" y="1340766"/>
            <a:ext cx="3169221" cy="2205485"/>
          </a:xfrm>
          <a:prstGeom prst="rect">
            <a:avLst/>
          </a:prstGeom>
          <a:noFill/>
          <a:ln w="9525">
            <a:noFill/>
            <a:miter lim="800000"/>
            <a:headEnd/>
            <a:tailEnd/>
          </a:ln>
        </p:spPr>
      </p:pic>
      <p:sp>
        <p:nvSpPr>
          <p:cNvPr id="17418" name="Rectangle 14"/>
          <p:cNvSpPr>
            <a:spLocks noChangeArrowheads="1"/>
          </p:cNvSpPr>
          <p:nvPr/>
        </p:nvSpPr>
        <p:spPr bwMode="auto">
          <a:xfrm>
            <a:off x="6629870" y="3498775"/>
            <a:ext cx="644525" cy="366713"/>
          </a:xfrm>
          <a:prstGeom prst="rect">
            <a:avLst/>
          </a:prstGeom>
          <a:noFill/>
          <a:ln w="9525">
            <a:noFill/>
            <a:miter lim="800000"/>
            <a:headEnd/>
            <a:tailEnd/>
          </a:ln>
        </p:spPr>
        <p:txBody>
          <a:bodyPr wrap="none">
            <a:spAutoFit/>
          </a:bodyPr>
          <a:lstStyle/>
          <a:p>
            <a:r>
              <a:rPr lang="zh-CN" altLang="en-US" b="1" dirty="0">
                <a:solidFill>
                  <a:schemeClr val="tx2"/>
                </a:solidFill>
                <a:latin typeface="Microsoft YaHei" panose="020B0503020204020204" pitchFamily="34" charset="-122"/>
                <a:ea typeface="Microsoft YaHei" panose="020B0503020204020204" pitchFamily="34" charset="-122"/>
              </a:rPr>
              <a:t>高温</a:t>
            </a:r>
          </a:p>
        </p:txBody>
      </p:sp>
      <p:sp>
        <p:nvSpPr>
          <p:cNvPr id="17419" name="Rectangle 15"/>
          <p:cNvSpPr>
            <a:spLocks noChangeArrowheads="1"/>
          </p:cNvSpPr>
          <p:nvPr/>
        </p:nvSpPr>
        <p:spPr bwMode="auto">
          <a:xfrm>
            <a:off x="2701565" y="3501008"/>
            <a:ext cx="644525" cy="366712"/>
          </a:xfrm>
          <a:prstGeom prst="rect">
            <a:avLst/>
          </a:prstGeom>
          <a:noFill/>
          <a:ln w="9525">
            <a:noFill/>
            <a:miter lim="800000"/>
            <a:headEnd/>
            <a:tailEnd/>
          </a:ln>
        </p:spPr>
        <p:txBody>
          <a:bodyPr wrap="none">
            <a:spAutoFit/>
          </a:bodyPr>
          <a:lstStyle/>
          <a:p>
            <a:r>
              <a:rPr lang="zh-CN" altLang="en-US" b="1" dirty="0">
                <a:solidFill>
                  <a:schemeClr val="tx2"/>
                </a:solidFill>
                <a:latin typeface="Microsoft YaHei" panose="020B0503020204020204" pitchFamily="34" charset="-122"/>
                <a:ea typeface="Microsoft YaHei" panose="020B0503020204020204" pitchFamily="34" charset="-122"/>
              </a:rPr>
              <a:t>雾霾</a:t>
            </a:r>
          </a:p>
        </p:txBody>
      </p:sp>
    </p:spTree>
    <p:extLst>
      <p:ext uri="{BB962C8B-B14F-4D97-AF65-F5344CB8AC3E}">
        <p14:creationId xmlns="" xmlns:p14="http://schemas.microsoft.com/office/powerpoint/2010/main" val="34245695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971600" y="214313"/>
            <a:ext cx="7250063" cy="622399"/>
          </a:xfrm>
        </p:spPr>
        <p:txBody>
          <a:bodyPr>
            <a:noAutofit/>
          </a:bodyPr>
          <a:lstStyle/>
          <a:p>
            <a:pPr algn="ctr" eaLnBrk="1" fontAlgn="auto" hangingPunct="1">
              <a:spcAft>
                <a:spcPts val="0"/>
              </a:spcAft>
              <a:defRPr/>
            </a:pPr>
            <a:r>
              <a:rPr lang="zh-CN" altLang="en-US" sz="2800" b="1" dirty="0" smtClean="0">
                <a:effectLst/>
                <a:latin typeface="Microsoft YaHei" panose="020B0503020204020204" pitchFamily="34" charset="-122"/>
                <a:ea typeface="Microsoft YaHei" panose="020B0503020204020204" pitchFamily="34" charset="-122"/>
              </a:rPr>
              <a:t>加强城市化地区的适应规划，建设韧性城市</a:t>
            </a:r>
          </a:p>
        </p:txBody>
      </p:sp>
      <p:sp>
        <p:nvSpPr>
          <p:cNvPr id="4" name="日期占位符 3"/>
          <p:cNvSpPr txBox="1">
            <a:spLocks noGrp="1"/>
          </p:cNvSpPr>
          <p:nvPr/>
        </p:nvSpPr>
        <p:spPr>
          <a:xfrm>
            <a:off x="457200" y="6356350"/>
            <a:ext cx="2133600" cy="365125"/>
          </a:xfrm>
          <a:prstGeom prst="rect">
            <a:avLst/>
          </a:prstGeom>
          <a:noFill/>
        </p:spPr>
        <p:txBody>
          <a:bodyPr anchor="ctr"/>
          <a:lstStyle/>
          <a:p>
            <a:pPr fontAlgn="auto">
              <a:spcBef>
                <a:spcPts val="0"/>
              </a:spcBef>
              <a:spcAft>
                <a:spcPts val="0"/>
              </a:spcAft>
              <a:defRPr/>
            </a:pPr>
            <a:fld id="{DE4B30AB-0FDC-478F-A3AB-D0F7495480BF}" type="datetime1">
              <a:rPr lang="zh-CN" altLang="en-US" sz="1200">
                <a:solidFill>
                  <a:schemeClr val="tx1">
                    <a:tint val="75000"/>
                  </a:schemeClr>
                </a:solidFill>
                <a:latin typeface="+mn-lt"/>
                <a:ea typeface="+mn-ea"/>
              </a:rPr>
              <a:pPr fontAlgn="auto">
                <a:spcBef>
                  <a:spcPts val="0"/>
                </a:spcBef>
                <a:spcAft>
                  <a:spcPts val="0"/>
                </a:spcAft>
                <a:defRPr/>
              </a:pPr>
              <a:t>2014/11/5</a:t>
            </a:fld>
            <a:endParaRPr lang="zh-CN" altLang="en-US" sz="1200">
              <a:solidFill>
                <a:schemeClr val="tx1">
                  <a:tint val="75000"/>
                </a:schemeClr>
              </a:solidFill>
              <a:latin typeface="+mn-lt"/>
              <a:ea typeface="+mn-ea"/>
            </a:endParaRPr>
          </a:p>
        </p:txBody>
      </p:sp>
      <p:sp>
        <p:nvSpPr>
          <p:cNvPr id="6" name="灯片编号占位符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C4F5D25-7091-4718-9F57-59903C242CAE}" type="slidenum">
              <a:rPr lang="zh-CN" altLang="en-US" sz="1200">
                <a:solidFill>
                  <a:schemeClr val="tx1">
                    <a:tint val="75000"/>
                  </a:schemeClr>
                </a:solidFill>
                <a:latin typeface="+mn-lt"/>
                <a:ea typeface="+mn-ea"/>
              </a:rPr>
              <a:pPr algn="r" fontAlgn="auto">
                <a:spcBef>
                  <a:spcPts val="0"/>
                </a:spcBef>
                <a:spcAft>
                  <a:spcPts val="0"/>
                </a:spcAft>
                <a:defRPr/>
              </a:pPr>
              <a:t>22</a:t>
            </a:fld>
            <a:endParaRPr lang="zh-CN" altLang="en-US" sz="1200">
              <a:solidFill>
                <a:schemeClr val="tx1">
                  <a:tint val="75000"/>
                </a:schemeClr>
              </a:solidFill>
              <a:latin typeface="+mn-lt"/>
              <a:ea typeface="+mn-ea"/>
            </a:endParaRPr>
          </a:p>
        </p:txBody>
      </p:sp>
      <p:pic>
        <p:nvPicPr>
          <p:cNvPr id="15366" name="Picture 11"/>
          <p:cNvPicPr>
            <a:picLocks noChangeAspect="1" noChangeArrowheads="1"/>
          </p:cNvPicPr>
          <p:nvPr/>
        </p:nvPicPr>
        <p:blipFill>
          <a:blip r:embed="rId2"/>
          <a:srcRect/>
          <a:stretch>
            <a:fillRect/>
          </a:stretch>
        </p:blipFill>
        <p:spPr bwMode="auto">
          <a:xfrm>
            <a:off x="5977458" y="1084411"/>
            <a:ext cx="2347913" cy="5368925"/>
          </a:xfrm>
          <a:prstGeom prst="rect">
            <a:avLst/>
          </a:prstGeom>
          <a:noFill/>
          <a:ln w="60325">
            <a:solidFill>
              <a:schemeClr val="bg2">
                <a:lumMod val="90000"/>
              </a:schemeClr>
            </a:solidFill>
            <a:miter lim="800000"/>
            <a:headEnd/>
            <a:tailEnd/>
          </a:ln>
        </p:spPr>
      </p:pic>
      <p:pic>
        <p:nvPicPr>
          <p:cNvPr id="15367" name="Picture 13"/>
          <p:cNvPicPr>
            <a:picLocks noChangeAspect="1" noChangeArrowheads="1"/>
          </p:cNvPicPr>
          <p:nvPr/>
        </p:nvPicPr>
        <p:blipFill>
          <a:blip r:embed="rId3"/>
          <a:srcRect/>
          <a:stretch>
            <a:fillRect/>
          </a:stretch>
        </p:blipFill>
        <p:spPr bwMode="auto">
          <a:xfrm>
            <a:off x="1151474" y="1062608"/>
            <a:ext cx="4618704" cy="3086472"/>
          </a:xfrm>
          <a:prstGeom prst="rect">
            <a:avLst/>
          </a:prstGeom>
          <a:noFill/>
          <a:ln w="38100">
            <a:solidFill>
              <a:schemeClr val="accent5">
                <a:lumMod val="60000"/>
                <a:lumOff val="40000"/>
              </a:schemeClr>
            </a:solidFill>
            <a:miter lim="800000"/>
            <a:headEnd/>
            <a:tailEnd/>
          </a:ln>
        </p:spPr>
      </p:pic>
      <p:sp>
        <p:nvSpPr>
          <p:cNvPr id="15368" name="矩形 9"/>
          <p:cNvSpPr>
            <a:spLocks noChangeArrowheads="1"/>
          </p:cNvSpPr>
          <p:nvPr/>
        </p:nvSpPr>
        <p:spPr bwMode="auto">
          <a:xfrm>
            <a:off x="1169706" y="4365104"/>
            <a:ext cx="4600472" cy="2456057"/>
          </a:xfrm>
          <a:prstGeom prst="rect">
            <a:avLst/>
          </a:prstGeom>
          <a:noFill/>
          <a:ln w="9525">
            <a:noFill/>
            <a:miter lim="800000"/>
            <a:headEnd/>
            <a:tailEnd/>
          </a:ln>
        </p:spPr>
        <p:txBody>
          <a:bodyPr wrap="square">
            <a:spAutoFit/>
          </a:bodyPr>
          <a:lstStyle/>
          <a:p>
            <a:pPr marL="171450" indent="-171450">
              <a:lnSpc>
                <a:spcPct val="120000"/>
              </a:lnSpc>
              <a:buFont typeface="Arial" panose="020B0604020202020204" pitchFamily="34" charset="0"/>
              <a:buChar char="•"/>
            </a:pPr>
            <a:r>
              <a:rPr lang="zh-CN" altLang="zh-CN" dirty="0" smtClean="0">
                <a:latin typeface="Microsoft YaHei" panose="020B0503020204020204" pitchFamily="34" charset="-122"/>
                <a:ea typeface="Microsoft YaHei" panose="020B0503020204020204" pitchFamily="34" charset="-122"/>
              </a:rPr>
              <a:t>中国</a:t>
            </a:r>
            <a:r>
              <a:rPr lang="zh-CN" altLang="en-US" dirty="0" smtClean="0">
                <a:latin typeface="Microsoft YaHei" panose="020B0503020204020204" pitchFamily="34" charset="-122"/>
                <a:ea typeface="Microsoft YaHei" panose="020B0503020204020204" pitchFamily="34" charset="-122"/>
              </a:rPr>
              <a:t>处于</a:t>
            </a:r>
            <a:r>
              <a:rPr lang="zh-CN" altLang="zh-CN" dirty="0" smtClean="0">
                <a:latin typeface="Microsoft YaHei" panose="020B0503020204020204" pitchFamily="34" charset="-122"/>
                <a:ea typeface="Microsoft YaHei" panose="020B0503020204020204" pitchFamily="34" charset="-122"/>
              </a:rPr>
              <a:t>城镇</a:t>
            </a:r>
            <a:r>
              <a:rPr lang="zh-CN" altLang="zh-CN" dirty="0">
                <a:latin typeface="Microsoft YaHei" panose="020B0503020204020204" pitchFamily="34" charset="-122"/>
                <a:ea typeface="Microsoft YaHei" panose="020B0503020204020204" pitchFamily="34" charset="-122"/>
              </a:rPr>
              <a:t>化快速推进时期</a:t>
            </a:r>
            <a:r>
              <a:rPr lang="zh-CN" altLang="zh-CN" dirty="0" smtClean="0">
                <a:latin typeface="Microsoft YaHei" panose="020B0503020204020204" pitchFamily="34" charset="-122"/>
                <a:ea typeface="Microsoft YaHei" panose="020B0503020204020204" pitchFamily="34" charset="-122"/>
              </a:rPr>
              <a:t>，</a:t>
            </a:r>
            <a:r>
              <a:rPr lang="zh-CN" altLang="en-US" dirty="0" smtClean="0">
                <a:latin typeface="Microsoft YaHei" panose="020B0503020204020204" pitchFamily="34" charset="-122"/>
                <a:ea typeface="Microsoft YaHei" panose="020B0503020204020204" pitchFamily="34" charset="-122"/>
              </a:rPr>
              <a:t>气候变化印发的极端灾害事件将导致“风险放大”效应。</a:t>
            </a:r>
            <a:endParaRPr lang="en-US" altLang="zh-CN" dirty="0" smtClean="0">
              <a:latin typeface="Microsoft YaHei" panose="020B0503020204020204" pitchFamily="34" charset="-122"/>
              <a:ea typeface="Microsoft YaHei" panose="020B0503020204020204" pitchFamily="34" charset="-122"/>
            </a:endParaRPr>
          </a:p>
          <a:p>
            <a:pPr marL="171450" indent="-171450">
              <a:lnSpc>
                <a:spcPct val="120000"/>
              </a:lnSpc>
              <a:buFont typeface="Arial" panose="020B0604020202020204" pitchFamily="34" charset="0"/>
              <a:buChar char="•"/>
            </a:pPr>
            <a:r>
              <a:rPr lang="zh-CN" altLang="en-US" dirty="0" smtClean="0">
                <a:latin typeface="Microsoft YaHei" panose="020B0503020204020204" pitchFamily="34" charset="-122"/>
                <a:ea typeface="Microsoft YaHei" panose="020B0503020204020204" pitchFamily="34" charset="-122"/>
              </a:rPr>
              <a:t>东部</a:t>
            </a:r>
            <a:r>
              <a:rPr lang="zh-CN" altLang="en-US" dirty="0">
                <a:latin typeface="Microsoft YaHei" panose="020B0503020204020204" pitchFamily="34" charset="-122"/>
                <a:ea typeface="Microsoft YaHei" panose="020B0503020204020204" pitchFamily="34" charset="-122"/>
              </a:rPr>
              <a:t>地区：增量型适应</a:t>
            </a:r>
            <a:endParaRPr lang="en-US" altLang="zh-CN" dirty="0">
              <a:latin typeface="Microsoft YaHei" panose="020B0503020204020204" pitchFamily="34" charset="-122"/>
              <a:ea typeface="Microsoft YaHei" panose="020B0503020204020204" pitchFamily="34" charset="-122"/>
            </a:endParaRPr>
          </a:p>
          <a:p>
            <a:pPr marL="171450" indent="-171450">
              <a:lnSpc>
                <a:spcPct val="120000"/>
              </a:lnSpc>
              <a:buFont typeface="Arial" panose="020B0604020202020204" pitchFamily="34" charset="0"/>
              <a:buChar char="•"/>
            </a:pPr>
            <a:r>
              <a:rPr lang="zh-CN" altLang="en-US" dirty="0">
                <a:latin typeface="Microsoft YaHei" panose="020B0503020204020204" pitchFamily="34" charset="-122"/>
                <a:ea typeface="Microsoft YaHei" panose="020B0503020204020204" pitchFamily="34" charset="-122"/>
              </a:rPr>
              <a:t>西部地区：发展型适应</a:t>
            </a:r>
            <a:endParaRPr lang="en-US" altLang="zh-CN" dirty="0">
              <a:latin typeface="Microsoft YaHei" panose="020B0503020204020204" pitchFamily="34" charset="-122"/>
              <a:ea typeface="Microsoft YaHei" panose="020B0503020204020204" pitchFamily="34" charset="-122"/>
            </a:endParaRPr>
          </a:p>
          <a:p>
            <a:pPr marL="171450" indent="-171450">
              <a:lnSpc>
                <a:spcPct val="120000"/>
              </a:lnSpc>
              <a:buFont typeface="Arial" panose="020B0604020202020204" pitchFamily="34" charset="0"/>
              <a:buChar char="•"/>
            </a:pPr>
            <a:r>
              <a:rPr lang="zh-CN" altLang="en-US" dirty="0">
                <a:latin typeface="Microsoft YaHei" panose="020B0503020204020204" pitchFamily="34" charset="-122"/>
                <a:ea typeface="Microsoft YaHei" panose="020B0503020204020204" pitchFamily="34" charset="-122"/>
              </a:rPr>
              <a:t>中部地区：增量与发展并重</a:t>
            </a:r>
          </a:p>
          <a:p>
            <a:endParaRPr lang="en-US" altLang="zh-CN" sz="2400" dirty="0">
              <a:solidFill>
                <a:srgbClr val="FF6600"/>
              </a:solidFill>
              <a:latin typeface="楷体" pitchFamily="49" charset="-122"/>
              <a:ea typeface="楷体" pitchFamily="49" charset="-122"/>
            </a:endParaRPr>
          </a:p>
        </p:txBody>
      </p:sp>
      <p:sp>
        <p:nvSpPr>
          <p:cNvPr id="15369" name="矩形 10"/>
          <p:cNvSpPr>
            <a:spLocks noChangeArrowheads="1"/>
          </p:cNvSpPr>
          <p:nvPr/>
        </p:nvSpPr>
        <p:spPr bwMode="auto">
          <a:xfrm>
            <a:off x="1169706" y="1124744"/>
            <a:ext cx="2714632" cy="338554"/>
          </a:xfrm>
          <a:prstGeom prst="rect">
            <a:avLst/>
          </a:prstGeom>
          <a:noFill/>
          <a:ln w="9525">
            <a:noFill/>
            <a:miter lim="800000"/>
            <a:headEnd/>
            <a:tailEnd/>
          </a:ln>
        </p:spPr>
        <p:txBody>
          <a:bodyPr wrap="square">
            <a:spAutoFit/>
          </a:bodyPr>
          <a:lstStyle/>
          <a:p>
            <a:pPr algn="ctr" eaLnBrk="0" hangingPunct="0"/>
            <a:r>
              <a:rPr lang="zh-CN" altLang="en-US" sz="1600" b="1" dirty="0">
                <a:latin typeface="Microsoft YaHei" panose="020B0503020204020204" pitchFamily="34" charset="-122"/>
                <a:ea typeface="Microsoft YaHei" panose="020B0503020204020204" pitchFamily="34" charset="-122"/>
              </a:rPr>
              <a:t>十二五规划 城市化战略格局</a:t>
            </a:r>
          </a:p>
        </p:txBody>
      </p:sp>
    </p:spTree>
    <p:extLst>
      <p:ext uri="{BB962C8B-B14F-4D97-AF65-F5344CB8AC3E}">
        <p14:creationId xmlns="" xmlns:p14="http://schemas.microsoft.com/office/powerpoint/2010/main" val="33615571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43608" y="260648"/>
            <a:ext cx="8034858" cy="1143000"/>
          </a:xfrm>
        </p:spPr>
        <p:txBody>
          <a:bodyPr>
            <a:normAutofit/>
          </a:bodyPr>
          <a:lstStyle/>
          <a:p>
            <a:r>
              <a:rPr lang="zh-CN" altLang="en-US" sz="2800" b="1" dirty="0" smtClean="0">
                <a:effectLst/>
                <a:latin typeface="Microsoft YaHei" panose="020B0503020204020204" pitchFamily="34" charset="-122"/>
                <a:ea typeface="Microsoft YaHei" panose="020B0503020204020204" pitchFamily="34" charset="-122"/>
                <a:cs typeface="Arial" panose="020B0604020202020204" pitchFamily="34" charset="0"/>
              </a:rPr>
              <a:t>市场措施：构建国内碳交易体系</a:t>
            </a:r>
            <a:endParaRPr lang="zh-CN" altLang="en-US" sz="2800" b="1" dirty="0">
              <a:effectLst/>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6" name="内容占位符 1"/>
          <p:cNvSpPr>
            <a:spLocks noGrp="1"/>
          </p:cNvSpPr>
          <p:nvPr>
            <p:ph idx="1"/>
          </p:nvPr>
        </p:nvSpPr>
        <p:spPr>
          <a:xfrm>
            <a:off x="1115616" y="1484784"/>
            <a:ext cx="7560840" cy="1442765"/>
          </a:xfrm>
        </p:spPr>
        <p:txBody>
          <a:bodyPr/>
          <a:lstStyle/>
          <a:p>
            <a:pPr>
              <a:lnSpc>
                <a:spcPct val="150000"/>
              </a:lnSpc>
            </a:pP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7 </a:t>
            </a: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个试点已经启动：</a:t>
            </a:r>
            <a:r>
              <a:rPr lang="zh-CN" altLang="en-US" sz="2000" dirty="0" smtClean="0">
                <a:latin typeface="Microsoft YaHei" panose="020B0503020204020204" pitchFamily="34" charset="-122"/>
                <a:ea typeface="Microsoft YaHei" panose="020B0503020204020204" pitchFamily="34" charset="-122"/>
              </a:rPr>
              <a:t>北京</a:t>
            </a:r>
            <a:r>
              <a:rPr lang="zh-CN" altLang="en-US" sz="2000" dirty="0">
                <a:latin typeface="Microsoft YaHei" panose="020B0503020204020204" pitchFamily="34" charset="-122"/>
                <a:ea typeface="Microsoft YaHei" panose="020B0503020204020204" pitchFamily="34" charset="-122"/>
              </a:rPr>
              <a:t>、天津、上海、重庆、湖北、广东、深圳“两省五市”开展碳排放权交易试点</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a:p>
            <a:pPr>
              <a:lnSpc>
                <a:spcPct val="150000"/>
              </a:lnSpc>
            </a:pPr>
            <a:r>
              <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rPr>
              <a:t>2017 </a:t>
            </a:r>
            <a:r>
              <a:rPr lang="zh-CN" altLang="en-US" sz="2000" dirty="0">
                <a:latin typeface="Microsoft YaHei" panose="020B0503020204020204" pitchFamily="34" charset="-122"/>
                <a:ea typeface="Microsoft YaHei" panose="020B0503020204020204" pitchFamily="34" charset="-122"/>
                <a:cs typeface="Arial" panose="020B0604020202020204" pitchFamily="34" charset="0"/>
              </a:rPr>
              <a:t>形成</a:t>
            </a:r>
            <a:r>
              <a:rPr lang="zh-CN" altLang="en-US" sz="2000" dirty="0" smtClean="0">
                <a:latin typeface="Microsoft YaHei" panose="020B0503020204020204" pitchFamily="34" charset="-122"/>
                <a:ea typeface="Microsoft YaHei" panose="020B0503020204020204" pitchFamily="34" charset="-122"/>
                <a:cs typeface="Arial" panose="020B0604020202020204" pitchFamily="34" charset="0"/>
              </a:rPr>
              <a:t>国家层面的碳市场</a:t>
            </a:r>
            <a:endParaRPr lang="en-US" altLang="zh-CN" sz="2000" dirty="0" smtClean="0">
              <a:latin typeface="Microsoft YaHei" panose="020B0503020204020204" pitchFamily="34" charset="-122"/>
              <a:ea typeface="Microsoft YaHei" panose="020B0503020204020204" pitchFamily="34" charset="-122"/>
              <a:cs typeface="Arial" panose="020B0604020202020204" pitchFamily="34" charset="0"/>
            </a:endParaRPr>
          </a:p>
        </p:txBody>
      </p:sp>
      <p:pic>
        <p:nvPicPr>
          <p:cNvPr id="8" name="图片 7" descr="C:\Users\ChenZhibin\Desktop\开市时间轴.PNG"/>
          <p:cNvPicPr/>
          <p:nvPr/>
        </p:nvPicPr>
        <p:blipFill>
          <a:blip r:embed="rId2">
            <a:extLst>
              <a:ext uri="{28A0092B-C50C-407E-A947-70E740481C1C}">
                <a14:useLocalDpi xmlns="" xmlns:a14="http://schemas.microsoft.com/office/drawing/2010/main" val="0"/>
              </a:ext>
            </a:extLst>
          </a:blip>
          <a:srcRect/>
          <a:stretch>
            <a:fillRect/>
          </a:stretch>
        </p:blipFill>
        <p:spPr bwMode="auto">
          <a:xfrm>
            <a:off x="1259632" y="3212976"/>
            <a:ext cx="7056784" cy="2808312"/>
          </a:xfrm>
          <a:prstGeom prst="rect">
            <a:avLst/>
          </a:prstGeom>
          <a:noFill/>
          <a:ln>
            <a:noFill/>
          </a:ln>
        </p:spPr>
      </p:pic>
      <p:sp>
        <p:nvSpPr>
          <p:cNvPr id="2" name="矩形 1"/>
          <p:cNvSpPr/>
          <p:nvPr/>
        </p:nvSpPr>
        <p:spPr>
          <a:xfrm>
            <a:off x="3563888" y="6027122"/>
            <a:ext cx="2741456" cy="369332"/>
          </a:xfrm>
          <a:prstGeom prst="rect">
            <a:avLst/>
          </a:prstGeom>
        </p:spPr>
        <p:txBody>
          <a:bodyPr wrap="none">
            <a:spAutoFit/>
          </a:bodyPr>
          <a:lstStyle/>
          <a:p>
            <a:r>
              <a:rPr lang="zh-CN" altLang="en-US" b="1" dirty="0"/>
              <a:t>中国碳交易试点启动时间</a:t>
            </a:r>
            <a:endParaRPr lang="en-US" dirty="0"/>
          </a:p>
        </p:txBody>
      </p:sp>
    </p:spTree>
    <p:extLst>
      <p:ext uri="{BB962C8B-B14F-4D97-AF65-F5344CB8AC3E}">
        <p14:creationId xmlns="" xmlns:p14="http://schemas.microsoft.com/office/powerpoint/2010/main" val="34957511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 xmlns:p14="http://schemas.microsoft.com/office/powerpoint/2010/main" val="1965213272"/>
              </p:ext>
            </p:extLst>
          </p:nvPr>
        </p:nvGraphicFramePr>
        <p:xfrm>
          <a:off x="1043608" y="3573016"/>
          <a:ext cx="7776864" cy="31683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p:cNvGraphicFramePr/>
          <p:nvPr>
            <p:extLst>
              <p:ext uri="{D42A27DB-BD31-4B8C-83A1-F6EECF244321}">
                <p14:modId xmlns="" xmlns:p14="http://schemas.microsoft.com/office/powerpoint/2010/main" val="3009394984"/>
              </p:ext>
            </p:extLst>
          </p:nvPr>
        </p:nvGraphicFramePr>
        <p:xfrm>
          <a:off x="3779912" y="188640"/>
          <a:ext cx="5256584" cy="3381375"/>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5220072" y="980728"/>
            <a:ext cx="2412776" cy="646331"/>
          </a:xfrm>
          <a:prstGeom prst="rect">
            <a:avLst/>
          </a:prstGeom>
        </p:spPr>
        <p:txBody>
          <a:bodyPr wrap="square">
            <a:spAutoFit/>
          </a:bodyPr>
          <a:lstStyle/>
          <a:p>
            <a:r>
              <a:rPr lang="en-US" b="1" dirty="0" smtClean="0">
                <a:latin typeface="Microsoft YaHei" panose="020B0503020204020204" pitchFamily="34" charset="-122"/>
                <a:ea typeface="Microsoft YaHei" panose="020B0503020204020204" pitchFamily="34" charset="-122"/>
                <a:cs typeface="Times New Roman" panose="02020603050405020304" pitchFamily="18" charset="0"/>
              </a:rPr>
              <a:t>2014</a:t>
            </a:r>
            <a:r>
              <a:rPr lang="zh-CN" altLang="en-US" b="1" dirty="0" smtClean="0">
                <a:latin typeface="Microsoft YaHei" panose="020B0503020204020204" pitchFamily="34" charset="-122"/>
                <a:ea typeface="Microsoft YaHei" panose="020B0503020204020204" pitchFamily="34" charset="-122"/>
                <a:cs typeface="Times New Roman" panose="02020603050405020304" pitchFamily="18" charset="0"/>
              </a:rPr>
              <a:t>年</a:t>
            </a:r>
            <a:r>
              <a:rPr lang="en-US" altLang="zh-CN" b="1" dirty="0" smtClean="0">
                <a:latin typeface="Microsoft YaHei" panose="020B0503020204020204" pitchFamily="34" charset="-122"/>
                <a:ea typeface="Microsoft YaHei" panose="020B0503020204020204" pitchFamily="34" charset="-122"/>
                <a:cs typeface="Times New Roman" panose="02020603050405020304" pitchFamily="18" charset="0"/>
              </a:rPr>
              <a:t>8</a:t>
            </a:r>
            <a:r>
              <a:rPr lang="zh-CN" altLang="en-US" b="1" dirty="0" smtClean="0">
                <a:latin typeface="Microsoft YaHei" panose="020B0503020204020204" pitchFamily="34" charset="-122"/>
                <a:ea typeface="Microsoft YaHei" panose="020B0503020204020204" pitchFamily="34" charset="-122"/>
                <a:cs typeface="Times New Roman" panose="02020603050405020304" pitchFamily="18" charset="0"/>
              </a:rPr>
              <a:t>月</a:t>
            </a:r>
            <a:r>
              <a:rPr lang="en-US" altLang="zh-CN" b="1" dirty="0" smtClean="0">
                <a:latin typeface="Microsoft YaHei" panose="020B0503020204020204" pitchFamily="34" charset="-122"/>
                <a:ea typeface="Microsoft YaHei" panose="020B0503020204020204" pitchFamily="34" charset="-122"/>
                <a:cs typeface="Times New Roman" panose="02020603050405020304" pitchFamily="18" charset="0"/>
              </a:rPr>
              <a:t>8</a:t>
            </a:r>
            <a:r>
              <a:rPr lang="zh-CN" altLang="en-US" b="1" dirty="0" smtClean="0">
                <a:latin typeface="Microsoft YaHei" panose="020B0503020204020204" pitchFamily="34" charset="-122"/>
                <a:ea typeface="Microsoft YaHei" panose="020B0503020204020204" pitchFamily="34" charset="-122"/>
                <a:cs typeface="Times New Roman" panose="02020603050405020304" pitchFamily="18" charset="0"/>
              </a:rPr>
              <a:t>号，各碳市场累计成交金额</a:t>
            </a:r>
            <a:endParaRPr lang="en-US" sz="1600" dirty="0">
              <a:latin typeface="Microsoft YaHei" panose="020B0503020204020204" pitchFamily="34" charset="-122"/>
              <a:ea typeface="Microsoft YaHei" panose="020B0503020204020204" pitchFamily="34" charset="-122"/>
              <a:cs typeface="Times New Roman" panose="02020603050405020304" pitchFamily="18" charset="0"/>
            </a:endParaRPr>
          </a:p>
        </p:txBody>
      </p:sp>
      <p:sp>
        <p:nvSpPr>
          <p:cNvPr id="7" name="矩形 6"/>
          <p:cNvSpPr/>
          <p:nvPr/>
        </p:nvSpPr>
        <p:spPr>
          <a:xfrm>
            <a:off x="6228184" y="4365104"/>
            <a:ext cx="3168352" cy="369332"/>
          </a:xfrm>
          <a:prstGeom prst="rect">
            <a:avLst/>
          </a:prstGeom>
        </p:spPr>
        <p:txBody>
          <a:bodyPr wrap="square">
            <a:spAutoFit/>
          </a:bodyPr>
          <a:lstStyle/>
          <a:p>
            <a:r>
              <a:rPr lang="zh-CN" altLang="en-US" b="1" dirty="0" smtClean="0">
                <a:latin typeface="Microsoft YaHei" panose="020B0503020204020204" pitchFamily="34" charset="-122"/>
                <a:ea typeface="Microsoft YaHei" panose="020B0503020204020204" pitchFamily="34" charset="-122"/>
                <a:cs typeface="Times New Roman" panose="02020603050405020304" pitchFamily="18" charset="0"/>
              </a:rPr>
              <a:t>中国碳市场的成交价格</a:t>
            </a:r>
            <a:endParaRPr lang="en-US" b="1" dirty="0" smtClean="0">
              <a:latin typeface="Microsoft YaHei" panose="020B0503020204020204" pitchFamily="34" charset="-122"/>
              <a:ea typeface="Microsoft YaHei" panose="020B0503020204020204" pitchFamily="34" charset="-122"/>
              <a:cs typeface="Times New Roman" panose="02020603050405020304" pitchFamily="18" charset="0"/>
            </a:endParaRPr>
          </a:p>
        </p:txBody>
      </p:sp>
      <p:sp>
        <p:nvSpPr>
          <p:cNvPr id="8" name="矩形 7"/>
          <p:cNvSpPr/>
          <p:nvPr/>
        </p:nvSpPr>
        <p:spPr>
          <a:xfrm>
            <a:off x="971600" y="796062"/>
            <a:ext cx="2975346" cy="830997"/>
          </a:xfrm>
          <a:prstGeom prst="rect">
            <a:avLst/>
          </a:prstGeom>
        </p:spPr>
        <p:txBody>
          <a:bodyPr wrap="square">
            <a:spAutoFit/>
          </a:bodyPr>
          <a:lstStyle/>
          <a:p>
            <a:r>
              <a:rPr lang="zh-CN" altLang="en-US" sz="2400" b="1" dirty="0" smtClean="0">
                <a:latin typeface="Microsoft YaHei" panose="020B0503020204020204" pitchFamily="34" charset="-122"/>
                <a:ea typeface="Microsoft YaHei" panose="020B0503020204020204" pitchFamily="34" charset="-122"/>
                <a:cs typeface="Times New Roman" panose="02020603050405020304" pitchFamily="18" charset="0"/>
              </a:rPr>
              <a:t>中国试点碳市场的成交量和成交价格</a:t>
            </a:r>
            <a:endParaRPr lang="en-US" sz="2400" b="1" dirty="0">
              <a:latin typeface="Microsoft YaHei" panose="020B0503020204020204" pitchFamily="34" charset="-122"/>
              <a:ea typeface="Microsoft YaHei" panose="020B0503020204020204" pitchFamily="34" charset="-122"/>
              <a:cs typeface="Times New Roman" panose="02020603050405020304" pitchFamily="18" charset="0"/>
            </a:endParaRPr>
          </a:p>
        </p:txBody>
      </p:sp>
    </p:spTree>
    <p:extLst>
      <p:ext uri="{BB962C8B-B14F-4D97-AF65-F5344CB8AC3E}">
        <p14:creationId xmlns="" xmlns:p14="http://schemas.microsoft.com/office/powerpoint/2010/main" val="20105322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lum bright="70000" contrast="-70000"/>
            <a:extLst>
              <a:ext uri="{28A0092B-C50C-407E-A947-70E740481C1C}">
                <a14:useLocalDpi xmlns="" xmlns:a14="http://schemas.microsoft.com/office/drawing/2010/main" val="0"/>
              </a:ext>
            </a:extLst>
          </a:blip>
          <a:srcRect l="1944" t="14391" r="8472" b="13536"/>
          <a:stretch/>
        </p:blipFill>
        <p:spPr>
          <a:xfrm>
            <a:off x="0" y="6970"/>
            <a:ext cx="8998112" cy="6851030"/>
          </a:xfrm>
          <a:prstGeom prst="rect">
            <a:avLst/>
          </a:prstGeom>
        </p:spPr>
      </p:pic>
      <p:sp>
        <p:nvSpPr>
          <p:cNvPr id="2" name="标题 1"/>
          <p:cNvSpPr>
            <a:spLocks noGrp="1"/>
          </p:cNvSpPr>
          <p:nvPr>
            <p:ph type="title"/>
          </p:nvPr>
        </p:nvSpPr>
        <p:spPr>
          <a:xfrm>
            <a:off x="971600" y="692696"/>
            <a:ext cx="7499350" cy="1143000"/>
          </a:xfrm>
        </p:spPr>
        <p:txBody>
          <a:bodyPr>
            <a:normAutofit/>
          </a:bodyPr>
          <a:lstStyle/>
          <a:p>
            <a:r>
              <a:rPr lang="zh-CN" altLang="en-US" sz="3200" dirty="0">
                <a:latin typeface="Microsoft YaHei" panose="020B0503020204020204" pitchFamily="34" charset="-122"/>
                <a:ea typeface="Microsoft YaHei" panose="020B0503020204020204" pitchFamily="34" charset="-122"/>
              </a:rPr>
              <a:t>三</a:t>
            </a:r>
            <a:r>
              <a:rPr lang="zh-CN" altLang="en-US" sz="3200" dirty="0" smtClean="0">
                <a:latin typeface="Microsoft YaHei" panose="020B0503020204020204" pitchFamily="34" charset="-122"/>
                <a:ea typeface="Microsoft YaHei" panose="020B0503020204020204" pitchFamily="34" charset="-122"/>
              </a:rPr>
              <a:t>、排放</a:t>
            </a:r>
            <a:r>
              <a:rPr lang="zh-CN" altLang="en-US" sz="3200" dirty="0">
                <a:latin typeface="Microsoft YaHei" panose="020B0503020204020204" pitchFamily="34" charset="-122"/>
                <a:ea typeface="Microsoft YaHei" panose="020B0503020204020204" pitchFamily="34" charset="-122"/>
              </a:rPr>
              <a:t>峰值，理想与</a:t>
            </a:r>
            <a:r>
              <a:rPr lang="zh-CN" altLang="en-US" sz="3200" dirty="0" smtClean="0">
                <a:latin typeface="Microsoft YaHei" panose="020B0503020204020204" pitchFamily="34" charset="-122"/>
                <a:ea typeface="Microsoft YaHei" panose="020B0503020204020204" pitchFamily="34" charset="-122"/>
              </a:rPr>
              <a:t>现实的平衡</a:t>
            </a:r>
            <a:endParaRPr lang="en-US" sz="3200" dirty="0">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1331640" y="1916832"/>
            <a:ext cx="4217020" cy="3456384"/>
          </a:xfrm>
        </p:spPr>
        <p:txBody>
          <a:bodyPr/>
          <a:lstStyle/>
          <a:p>
            <a:pPr>
              <a:lnSpc>
                <a:spcPct val="150000"/>
              </a:lnSpc>
            </a:pPr>
            <a:r>
              <a:rPr lang="zh-CN" altLang="zh-CN" sz="2400" dirty="0" smtClean="0">
                <a:latin typeface="Microsoft YaHei" panose="020B0503020204020204" pitchFamily="34" charset="-122"/>
                <a:ea typeface="Microsoft YaHei" panose="020B0503020204020204" pitchFamily="34" charset="-122"/>
              </a:rPr>
              <a:t>工业化</a:t>
            </a:r>
            <a:r>
              <a:rPr lang="zh-CN" altLang="zh-CN" sz="2400" dirty="0">
                <a:latin typeface="Microsoft YaHei" panose="020B0503020204020204" pitchFamily="34" charset="-122"/>
                <a:ea typeface="Microsoft YaHei" panose="020B0503020204020204" pitchFamily="34" charset="-122"/>
              </a:rPr>
              <a:t>进程与排放</a:t>
            </a:r>
            <a:r>
              <a:rPr lang="zh-CN" altLang="zh-CN" sz="2400" dirty="0" smtClean="0">
                <a:latin typeface="Microsoft YaHei" panose="020B0503020204020204" pitchFamily="34" charset="-122"/>
                <a:ea typeface="Microsoft YaHei" panose="020B0503020204020204" pitchFamily="34" charset="-122"/>
              </a:rPr>
              <a:t>峰值</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zh-CN" sz="2400" dirty="0" smtClean="0">
                <a:latin typeface="Microsoft YaHei" panose="020B0503020204020204" pitchFamily="34" charset="-122"/>
                <a:ea typeface="Microsoft YaHei" panose="020B0503020204020204" pitchFamily="34" charset="-122"/>
              </a:rPr>
              <a:t>能源</a:t>
            </a:r>
            <a:r>
              <a:rPr lang="zh-CN" altLang="zh-CN" sz="2400" dirty="0">
                <a:latin typeface="Microsoft YaHei" panose="020B0503020204020204" pitchFamily="34" charset="-122"/>
                <a:ea typeface="Microsoft YaHei" panose="020B0503020204020204" pitchFamily="34" charset="-122"/>
              </a:rPr>
              <a:t>使用与碳排放</a:t>
            </a:r>
            <a:r>
              <a:rPr lang="zh-CN" altLang="zh-CN" sz="2400" dirty="0" smtClean="0">
                <a:latin typeface="Microsoft YaHei" panose="020B0503020204020204" pitchFamily="34" charset="-122"/>
                <a:ea typeface="Microsoft YaHei" panose="020B0503020204020204" pitchFamily="34" charset="-122"/>
              </a:rPr>
              <a:t>峰值</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a:latin typeface="Microsoft YaHei" panose="020B0503020204020204" pitchFamily="34" charset="-122"/>
                <a:ea typeface="Microsoft YaHei" panose="020B0503020204020204" pitchFamily="34" charset="-122"/>
              </a:rPr>
              <a:t>城镇化与碳排放</a:t>
            </a:r>
            <a:r>
              <a:rPr lang="zh-CN" altLang="en-US" sz="2400" dirty="0" smtClean="0">
                <a:latin typeface="Microsoft YaHei" panose="020B0503020204020204" pitchFamily="34" charset="-122"/>
                <a:ea typeface="Microsoft YaHei" panose="020B0503020204020204" pitchFamily="34" charset="-122"/>
              </a:rPr>
              <a:t>峰值</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人口趋势与碳排放</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zh-CN" sz="2400" dirty="0">
                <a:latin typeface="Microsoft YaHei" panose="020B0503020204020204" pitchFamily="34" charset="-122"/>
                <a:ea typeface="Microsoft YaHei" panose="020B0503020204020204" pitchFamily="34" charset="-122"/>
              </a:rPr>
              <a:t>居民消费</a:t>
            </a:r>
            <a:r>
              <a:rPr lang="zh-CN" altLang="zh-CN" sz="2400" dirty="0" smtClean="0">
                <a:latin typeface="Microsoft YaHei" panose="020B0503020204020204" pitchFamily="34" charset="-122"/>
                <a:ea typeface="Microsoft YaHei" panose="020B0503020204020204" pitchFamily="34" charset="-122"/>
              </a:rPr>
              <a:t>与</a:t>
            </a:r>
            <a:r>
              <a:rPr lang="zh-CN" altLang="en-US" sz="2400" dirty="0" smtClean="0">
                <a:latin typeface="Microsoft YaHei" panose="020B0503020204020204" pitchFamily="34" charset="-122"/>
                <a:ea typeface="Microsoft YaHei" panose="020B0503020204020204" pitchFamily="34" charset="-122"/>
              </a:rPr>
              <a:t>碳排放</a:t>
            </a:r>
            <a:r>
              <a:rPr lang="zh-CN" altLang="zh-CN" sz="2400" dirty="0" smtClean="0">
                <a:latin typeface="Microsoft YaHei" panose="020B0503020204020204" pitchFamily="34" charset="-122"/>
                <a:ea typeface="Microsoft YaHei" panose="020B0503020204020204" pitchFamily="34" charset="-122"/>
              </a:rPr>
              <a:t>峰值</a:t>
            </a:r>
            <a:endParaRPr lang="en-US" sz="24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483411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4891" y="332656"/>
            <a:ext cx="4497109" cy="1143000"/>
          </a:xfrm>
          <a:noFill/>
          <a:ln>
            <a:noFill/>
          </a:ln>
        </p:spPr>
        <p:style>
          <a:lnRef idx="3">
            <a:schemeClr val="lt1"/>
          </a:lnRef>
          <a:fillRef idx="1">
            <a:schemeClr val="accent1"/>
          </a:fillRef>
          <a:effectRef idx="1">
            <a:schemeClr val="accent1"/>
          </a:effectRef>
          <a:fontRef idx="minor">
            <a:schemeClr val="lt1"/>
          </a:fontRef>
        </p:style>
        <p:txBody>
          <a:bodyPr>
            <a:normAutofit/>
          </a:bodyPr>
          <a:lstStyle/>
          <a:p>
            <a:r>
              <a:rPr lang="zh-CN" altLang="zh-CN" sz="3200" b="1" dirty="0" smtClean="0">
                <a:solidFill>
                  <a:schemeClr val="tx1"/>
                </a:solidFill>
                <a:effectLst/>
                <a:latin typeface="Microsoft YaHei" panose="020B0503020204020204" pitchFamily="34" charset="-122"/>
                <a:ea typeface="Microsoft YaHei" panose="020B0503020204020204" pitchFamily="34" charset="-122"/>
              </a:rPr>
              <a:t>工业化</a:t>
            </a:r>
            <a:r>
              <a:rPr lang="zh-CN" altLang="zh-CN" sz="3200" b="1" dirty="0">
                <a:solidFill>
                  <a:schemeClr val="tx1"/>
                </a:solidFill>
                <a:effectLst/>
                <a:latin typeface="Microsoft YaHei" panose="020B0503020204020204" pitchFamily="34" charset="-122"/>
                <a:ea typeface="Microsoft YaHei" panose="020B0503020204020204" pitchFamily="34" charset="-122"/>
              </a:rPr>
              <a:t>进程与排放峰值</a:t>
            </a:r>
            <a:endParaRPr lang="zh-CN" altLang="en-US" sz="3200" dirty="0">
              <a:solidFill>
                <a:schemeClr val="tx1"/>
              </a:solidFill>
              <a:effectLst/>
              <a:latin typeface="Microsoft YaHei" panose="020B0503020204020204" pitchFamily="34" charset="-122"/>
              <a:ea typeface="Microsoft YaHei" panose="020B0503020204020204" pitchFamily="34" charset="-122"/>
            </a:endParaRPr>
          </a:p>
        </p:txBody>
      </p:sp>
      <p:pic>
        <p:nvPicPr>
          <p:cNvPr id="1026" name="Picture 2"/>
          <p:cNvPicPr>
            <a:picLocks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188" y="3212976"/>
            <a:ext cx="4685692" cy="31237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Box 3"/>
          <p:cNvSpPr txBox="1"/>
          <p:nvPr/>
        </p:nvSpPr>
        <p:spPr>
          <a:xfrm>
            <a:off x="179512" y="2270775"/>
            <a:ext cx="4299858" cy="707886"/>
          </a:xfrm>
          <a:prstGeom prst="rect">
            <a:avLst/>
          </a:prstGeom>
          <a:noFill/>
        </p:spPr>
        <p:txBody>
          <a:bodyPr wrap="square" rtlCol="0">
            <a:spAutoFit/>
          </a:bodyPr>
          <a:lstStyle/>
          <a:p>
            <a:r>
              <a:rPr lang="zh-CN" altLang="en-US" sz="2000" b="1" dirty="0" smtClean="0">
                <a:latin typeface="Arial Unicode MS" pitchFamily="34" charset="-122"/>
                <a:ea typeface="Arial Unicode MS" pitchFamily="34" charset="-122"/>
                <a:cs typeface="Arial Unicode MS" pitchFamily="34" charset="-122"/>
              </a:rPr>
              <a:t> </a:t>
            </a:r>
            <a:r>
              <a:rPr lang="zh-CN" altLang="zh-CN" sz="2000" b="1" dirty="0" smtClean="0">
                <a:latin typeface="Microsoft YaHei" panose="020B0503020204020204" pitchFamily="34" charset="-122"/>
                <a:ea typeface="Microsoft YaHei" panose="020B0503020204020204" pitchFamily="34" charset="-122"/>
                <a:cs typeface="Arial Unicode MS" pitchFamily="34" charset="-122"/>
              </a:rPr>
              <a:t>我国工业</a:t>
            </a:r>
            <a:r>
              <a:rPr lang="en-US" altLang="zh-CN" sz="2000" b="1" dirty="0">
                <a:latin typeface="Microsoft YaHei" panose="020B0503020204020204" pitchFamily="34" charset="-122"/>
                <a:ea typeface="Microsoft YaHei" panose="020B0503020204020204" pitchFamily="34" charset="-122"/>
                <a:cs typeface="Arial Unicode MS" pitchFamily="34" charset="-122"/>
              </a:rPr>
              <a:t>CO</a:t>
            </a:r>
            <a:r>
              <a:rPr lang="en-US" altLang="zh-CN" sz="2000" b="1" baseline="-25000" dirty="0">
                <a:latin typeface="Microsoft YaHei" panose="020B0503020204020204" pitchFamily="34" charset="-122"/>
                <a:ea typeface="Microsoft YaHei" panose="020B0503020204020204" pitchFamily="34" charset="-122"/>
                <a:cs typeface="Arial Unicode MS" pitchFamily="34" charset="-122"/>
              </a:rPr>
              <a:t>2</a:t>
            </a:r>
            <a:r>
              <a:rPr lang="zh-CN" altLang="zh-CN" sz="2000" b="1" dirty="0" smtClean="0">
                <a:latin typeface="Microsoft YaHei" panose="020B0503020204020204" pitchFamily="34" charset="-122"/>
                <a:ea typeface="Microsoft YaHei" panose="020B0503020204020204" pitchFamily="34" charset="-122"/>
                <a:cs typeface="Arial Unicode MS" pitchFamily="34" charset="-122"/>
              </a:rPr>
              <a:t>排放</a:t>
            </a:r>
            <a:r>
              <a:rPr lang="zh-CN" altLang="en-US" sz="2000" b="1" dirty="0" smtClean="0">
                <a:latin typeface="Microsoft YaHei" panose="020B0503020204020204" pitchFamily="34" charset="-122"/>
                <a:ea typeface="Microsoft YaHei" panose="020B0503020204020204" pitchFamily="34" charset="-122"/>
                <a:cs typeface="Arial Unicode MS" pitchFamily="34" charset="-122"/>
              </a:rPr>
              <a:t>及占全国总排放比重达到</a:t>
            </a:r>
            <a:r>
              <a:rPr lang="en-US" altLang="zh-CN" sz="2000" b="1" dirty="0" smtClean="0">
                <a:latin typeface="Microsoft YaHei" panose="020B0503020204020204" pitchFamily="34" charset="-122"/>
                <a:ea typeface="Microsoft YaHei" panose="020B0503020204020204" pitchFamily="34" charset="-122"/>
                <a:cs typeface="Arial Unicode MS" pitchFamily="34" charset="-122"/>
              </a:rPr>
              <a:t>75%</a:t>
            </a:r>
            <a:r>
              <a:rPr lang="zh-CN" altLang="zh-CN" sz="2000" b="1" dirty="0" smtClean="0">
                <a:latin typeface="Microsoft YaHei" panose="020B0503020204020204" pitchFamily="34" charset="-122"/>
                <a:ea typeface="Microsoft YaHei" panose="020B0503020204020204" pitchFamily="34" charset="-122"/>
                <a:cs typeface="Arial Unicode MS" pitchFamily="34" charset="-122"/>
              </a:rPr>
              <a:t>（</a:t>
            </a:r>
            <a:r>
              <a:rPr lang="en-US" altLang="zh-CN" sz="2000" b="1" dirty="0">
                <a:latin typeface="Microsoft YaHei" panose="020B0503020204020204" pitchFamily="34" charset="-122"/>
                <a:ea typeface="Microsoft YaHei" panose="020B0503020204020204" pitchFamily="34" charset="-122"/>
                <a:cs typeface="Arial Unicode MS" pitchFamily="34" charset="-122"/>
              </a:rPr>
              <a:t>1980</a:t>
            </a:r>
            <a:r>
              <a:rPr lang="zh-CN" altLang="zh-CN" sz="2000" b="1" dirty="0">
                <a:latin typeface="Microsoft YaHei" panose="020B0503020204020204" pitchFamily="34" charset="-122"/>
                <a:ea typeface="Microsoft YaHei" panose="020B0503020204020204" pitchFamily="34" charset="-122"/>
                <a:cs typeface="Arial Unicode MS" pitchFamily="34" charset="-122"/>
              </a:rPr>
              <a:t>～</a:t>
            </a:r>
            <a:r>
              <a:rPr lang="en-US" altLang="zh-CN" sz="2000" b="1" dirty="0">
                <a:latin typeface="Microsoft YaHei" panose="020B0503020204020204" pitchFamily="34" charset="-122"/>
                <a:ea typeface="Microsoft YaHei" panose="020B0503020204020204" pitchFamily="34" charset="-122"/>
                <a:cs typeface="Arial Unicode MS" pitchFamily="34" charset="-122"/>
              </a:rPr>
              <a:t>2011</a:t>
            </a:r>
            <a:r>
              <a:rPr lang="zh-CN" altLang="zh-CN" sz="2000" b="1" dirty="0">
                <a:latin typeface="Microsoft YaHei" panose="020B0503020204020204" pitchFamily="34" charset="-122"/>
                <a:ea typeface="Microsoft YaHei" panose="020B0503020204020204" pitchFamily="34" charset="-122"/>
                <a:cs typeface="Arial Unicode MS" pitchFamily="34" charset="-122"/>
              </a:rPr>
              <a:t>年）</a:t>
            </a:r>
            <a:endParaRPr lang="zh-CN" altLang="en-US" sz="2000" b="1" dirty="0">
              <a:latin typeface="Microsoft YaHei" panose="020B0503020204020204" pitchFamily="34" charset="-122"/>
              <a:ea typeface="Microsoft YaHei" panose="020B0503020204020204" pitchFamily="34" charset="-122"/>
              <a:cs typeface="Arial Unicode MS"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803276" y="548680"/>
            <a:ext cx="4254511" cy="324036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TextBox 2"/>
          <p:cNvSpPr txBox="1"/>
          <p:nvPr/>
        </p:nvSpPr>
        <p:spPr>
          <a:xfrm>
            <a:off x="5310210" y="3861048"/>
            <a:ext cx="3384376" cy="707886"/>
          </a:xfrm>
          <a:prstGeom prst="rect">
            <a:avLst/>
          </a:prstGeom>
          <a:noFill/>
        </p:spPr>
        <p:txBody>
          <a:bodyPr wrap="square" rtlCol="0">
            <a:spAutoFit/>
          </a:bodyPr>
          <a:lstStyle/>
          <a:p>
            <a:pPr algn="ctr"/>
            <a:r>
              <a:rPr lang="en-US" altLang="zh-CN" sz="2000" b="1" dirty="0" smtClean="0">
                <a:latin typeface="Microsoft YaHei" panose="020B0503020204020204" pitchFamily="34" charset="-122"/>
                <a:ea typeface="Microsoft YaHei" panose="020B0503020204020204" pitchFamily="34" charset="-122"/>
              </a:rPr>
              <a:t>2010</a:t>
            </a:r>
            <a:r>
              <a:rPr lang="zh-CN" altLang="en-US" sz="2000" b="1" dirty="0" smtClean="0">
                <a:latin typeface="Microsoft YaHei" panose="020B0503020204020204" pitchFamily="34" charset="-122"/>
                <a:ea typeface="Microsoft YaHei" panose="020B0503020204020204" pitchFamily="34" charset="-122"/>
              </a:rPr>
              <a:t>年：全球工业排放占比只有</a:t>
            </a:r>
            <a:r>
              <a:rPr lang="en-US" altLang="zh-CN" sz="2000" b="1" dirty="0" smtClean="0">
                <a:latin typeface="Microsoft YaHei" panose="020B0503020204020204" pitchFamily="34" charset="-122"/>
                <a:ea typeface="Microsoft YaHei" panose="020B0503020204020204" pitchFamily="34" charset="-122"/>
              </a:rPr>
              <a:t>20%</a:t>
            </a:r>
            <a:endParaRPr lang="zh-CN" altLang="en-US" sz="2000" b="1"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17264315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979712" y="2132856"/>
            <a:ext cx="2088232" cy="2736304"/>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zh-CN" altLang="en-US" dirty="0"/>
          </a:p>
        </p:txBody>
      </p:sp>
      <p:graphicFrame>
        <p:nvGraphicFramePr>
          <p:cNvPr id="12" name="图表 11"/>
          <p:cNvGraphicFramePr>
            <a:graphicFrameLocks/>
          </p:cNvGraphicFramePr>
          <p:nvPr>
            <p:extLst>
              <p:ext uri="{D42A27DB-BD31-4B8C-83A1-F6EECF244321}">
                <p14:modId xmlns="" xmlns:p14="http://schemas.microsoft.com/office/powerpoint/2010/main" val="3506058227"/>
              </p:ext>
            </p:extLst>
          </p:nvPr>
        </p:nvGraphicFramePr>
        <p:xfrm>
          <a:off x="1115616" y="1340768"/>
          <a:ext cx="6912767" cy="3600400"/>
        </p:xfrm>
        <a:graphic>
          <a:graphicData uri="http://schemas.openxmlformats.org/drawingml/2006/chart">
            <c:chart xmlns:c="http://schemas.openxmlformats.org/drawingml/2006/chart" xmlns:r="http://schemas.openxmlformats.org/officeDocument/2006/relationships" r:id="rId2"/>
          </a:graphicData>
        </a:graphic>
      </p:graphicFrame>
      <p:sp>
        <p:nvSpPr>
          <p:cNvPr id="2" name="标题 1"/>
          <p:cNvSpPr>
            <a:spLocks noGrp="1"/>
          </p:cNvSpPr>
          <p:nvPr>
            <p:ph type="title"/>
          </p:nvPr>
        </p:nvSpPr>
        <p:spPr>
          <a:xfrm>
            <a:off x="1043608" y="188640"/>
            <a:ext cx="7499350" cy="1143000"/>
          </a:xfrm>
          <a:noFill/>
          <a:ln>
            <a:noFill/>
          </a:ln>
        </p:spPr>
        <p:style>
          <a:lnRef idx="3">
            <a:schemeClr val="lt1"/>
          </a:lnRef>
          <a:fillRef idx="1">
            <a:schemeClr val="accent1"/>
          </a:fillRef>
          <a:effectRef idx="1">
            <a:schemeClr val="accent1"/>
          </a:effectRef>
          <a:fontRef idx="minor">
            <a:schemeClr val="lt1"/>
          </a:fontRef>
        </p:style>
        <p:txBody>
          <a:bodyPr>
            <a:normAutofit/>
          </a:bodyPr>
          <a:lstStyle/>
          <a:p>
            <a:r>
              <a:rPr lang="zh-CN" altLang="en-US" sz="2600" b="1" dirty="0" smtClean="0">
                <a:solidFill>
                  <a:schemeClr val="tx1"/>
                </a:solidFill>
                <a:effectLst/>
                <a:latin typeface="Microsoft YaHei" panose="020B0503020204020204" pitchFamily="34" charset="-122"/>
                <a:ea typeface="Microsoft YaHei" panose="020B0503020204020204" pitchFamily="34" charset="-122"/>
              </a:rPr>
              <a:t>到</a:t>
            </a:r>
            <a:r>
              <a:rPr lang="en-US" altLang="zh-CN" sz="2600" b="1" dirty="0">
                <a:solidFill>
                  <a:schemeClr val="tx1"/>
                </a:solidFill>
                <a:effectLst/>
                <a:latin typeface="Microsoft YaHei" panose="020B0503020204020204" pitchFamily="34" charset="-122"/>
                <a:ea typeface="Microsoft YaHei" panose="020B0503020204020204" pitchFamily="34" charset="-122"/>
              </a:rPr>
              <a:t>2020</a:t>
            </a:r>
            <a:r>
              <a:rPr lang="zh-CN" altLang="en-US" sz="2600" b="1" dirty="0" smtClean="0">
                <a:solidFill>
                  <a:schemeClr val="tx1"/>
                </a:solidFill>
                <a:effectLst/>
                <a:latin typeface="Microsoft YaHei" panose="020B0503020204020204" pitchFamily="34" charset="-122"/>
                <a:ea typeface="Microsoft YaHei" panose="020B0503020204020204" pitchFamily="34" charset="-122"/>
              </a:rPr>
              <a:t>年进入工业化后期阶段</a:t>
            </a:r>
            <a:endParaRPr lang="zh-CN" altLang="en-US" sz="2600" b="1" dirty="0">
              <a:solidFill>
                <a:schemeClr val="tx1"/>
              </a:solidFill>
              <a:effectLst/>
              <a:latin typeface="Microsoft YaHei" panose="020B0503020204020204" pitchFamily="34" charset="-122"/>
              <a:ea typeface="Microsoft YaHei" panose="020B0503020204020204" pitchFamily="34" charset="-122"/>
            </a:endParaRPr>
          </a:p>
        </p:txBody>
      </p:sp>
      <p:sp>
        <p:nvSpPr>
          <p:cNvPr id="6" name="文本框 5"/>
          <p:cNvSpPr txBox="1"/>
          <p:nvPr/>
        </p:nvSpPr>
        <p:spPr>
          <a:xfrm>
            <a:off x="3203848" y="4941168"/>
            <a:ext cx="1368152"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1200" dirty="0" smtClean="0">
                <a:solidFill>
                  <a:srgbClr val="FF0000"/>
                </a:solidFill>
              </a:rPr>
              <a:t>工业化后期阶段</a:t>
            </a:r>
            <a:endParaRPr lang="zh-CN" altLang="en-US" sz="1200" dirty="0">
              <a:solidFill>
                <a:srgbClr val="FF0000"/>
              </a:solidFill>
            </a:endParaRPr>
          </a:p>
        </p:txBody>
      </p:sp>
      <p:sp>
        <p:nvSpPr>
          <p:cNvPr id="11" name="文本框 10"/>
          <p:cNvSpPr txBox="1"/>
          <p:nvPr/>
        </p:nvSpPr>
        <p:spPr>
          <a:xfrm>
            <a:off x="1043608" y="5376118"/>
            <a:ext cx="7920880" cy="107721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rtlCol="0">
            <a:spAutoFit/>
          </a:bodyPr>
          <a:lstStyle/>
          <a:p>
            <a:pPr marL="285750" lvl="0" indent="-285750">
              <a:spcAft>
                <a:spcPts val="600"/>
              </a:spcAft>
              <a:buFont typeface="Arial" panose="020B0604020202020204" pitchFamily="34" charset="0"/>
              <a:buChar char="•"/>
            </a:pPr>
            <a:r>
              <a:rPr lang="zh-CN" altLang="en-US" dirty="0" smtClean="0">
                <a:solidFill>
                  <a:schemeClr val="tx1"/>
                </a:solidFill>
                <a:latin typeface="Microsoft YaHei" panose="020B0503020204020204" pitchFamily="34" charset="-122"/>
                <a:ea typeface="Microsoft YaHei" panose="020B0503020204020204" pitchFamily="34" charset="-122"/>
              </a:rPr>
              <a:t>经济增长：</a:t>
            </a:r>
            <a:r>
              <a:rPr lang="en-US" altLang="zh-CN" dirty="0" smtClean="0">
                <a:solidFill>
                  <a:schemeClr val="tx1"/>
                </a:solidFill>
                <a:latin typeface="Microsoft YaHei" panose="020B0503020204020204" pitchFamily="34" charset="-122"/>
                <a:ea typeface="Microsoft YaHei" panose="020B0503020204020204" pitchFamily="34" charset="-122"/>
              </a:rPr>
              <a:t>2020</a:t>
            </a:r>
            <a:r>
              <a:rPr lang="zh-CN" altLang="en-US" dirty="0">
                <a:solidFill>
                  <a:schemeClr val="tx1"/>
                </a:solidFill>
                <a:latin typeface="Microsoft YaHei" panose="020B0503020204020204" pitchFamily="34" charset="-122"/>
                <a:ea typeface="Microsoft YaHei" panose="020B0503020204020204" pitchFamily="34" charset="-122"/>
              </a:rPr>
              <a:t>年人均</a:t>
            </a:r>
            <a:r>
              <a:rPr lang="en-US" altLang="zh-CN" dirty="0">
                <a:solidFill>
                  <a:schemeClr val="tx1"/>
                </a:solidFill>
                <a:latin typeface="Microsoft YaHei" panose="020B0503020204020204" pitchFamily="34" charset="-122"/>
                <a:ea typeface="Microsoft YaHei" panose="020B0503020204020204" pitchFamily="34" charset="-122"/>
              </a:rPr>
              <a:t>GDP </a:t>
            </a:r>
            <a:r>
              <a:rPr lang="en-US" altLang="zh-CN" dirty="0" smtClean="0">
                <a:solidFill>
                  <a:schemeClr val="tx1"/>
                </a:solidFill>
                <a:latin typeface="Microsoft YaHei" panose="020B0503020204020204" pitchFamily="34" charset="-122"/>
                <a:ea typeface="Microsoft YaHei" panose="020B0503020204020204" pitchFamily="34" charset="-122"/>
              </a:rPr>
              <a:t>1</a:t>
            </a:r>
            <a:r>
              <a:rPr lang="zh-CN" altLang="en-US" dirty="0">
                <a:solidFill>
                  <a:schemeClr val="tx1"/>
                </a:solidFill>
                <a:latin typeface="Microsoft YaHei" panose="020B0503020204020204" pitchFamily="34" charset="-122"/>
                <a:ea typeface="Microsoft YaHei" panose="020B0503020204020204" pitchFamily="34" charset="-122"/>
              </a:rPr>
              <a:t>万美元</a:t>
            </a:r>
            <a:r>
              <a:rPr lang="zh-CN" altLang="en-US" dirty="0" smtClean="0">
                <a:solidFill>
                  <a:schemeClr val="tx1"/>
                </a:solidFill>
                <a:latin typeface="Microsoft YaHei" panose="020B0503020204020204" pitchFamily="34" charset="-122"/>
                <a:ea typeface="Microsoft YaHei" panose="020B0503020204020204" pitchFamily="34" charset="-122"/>
              </a:rPr>
              <a:t>；</a:t>
            </a:r>
            <a:r>
              <a:rPr lang="en-US" altLang="zh-CN" dirty="0" smtClean="0">
                <a:solidFill>
                  <a:schemeClr val="tx1"/>
                </a:solidFill>
                <a:latin typeface="Microsoft YaHei" panose="020B0503020204020204" pitchFamily="34" charset="-122"/>
                <a:ea typeface="Microsoft YaHei" panose="020B0503020204020204" pitchFamily="34" charset="-122"/>
              </a:rPr>
              <a:t>2030</a:t>
            </a:r>
            <a:r>
              <a:rPr lang="zh-CN" altLang="en-US" dirty="0" smtClean="0">
                <a:solidFill>
                  <a:schemeClr val="tx1"/>
                </a:solidFill>
                <a:latin typeface="Microsoft YaHei" panose="020B0503020204020204" pitchFamily="34" charset="-122"/>
                <a:ea typeface="Microsoft YaHei" panose="020B0503020204020204" pitchFamily="34" charset="-122"/>
              </a:rPr>
              <a:t>：</a:t>
            </a:r>
            <a:r>
              <a:rPr lang="en-US" altLang="zh-CN" dirty="0" smtClean="0">
                <a:solidFill>
                  <a:schemeClr val="tx1"/>
                </a:solidFill>
                <a:latin typeface="Microsoft YaHei" panose="020B0503020204020204" pitchFamily="34" charset="-122"/>
                <a:ea typeface="Microsoft YaHei" panose="020B0503020204020204" pitchFamily="34" charset="-122"/>
              </a:rPr>
              <a:t>2</a:t>
            </a:r>
            <a:r>
              <a:rPr lang="zh-CN" altLang="en-US" dirty="0" smtClean="0">
                <a:solidFill>
                  <a:schemeClr val="tx1"/>
                </a:solidFill>
                <a:latin typeface="Microsoft YaHei" panose="020B0503020204020204" pitchFamily="34" charset="-122"/>
                <a:ea typeface="Microsoft YaHei" panose="020B0503020204020204" pitchFamily="34" charset="-122"/>
              </a:rPr>
              <a:t>万美元；</a:t>
            </a:r>
            <a:endParaRPr lang="en-US" altLang="zh-CN" dirty="0" smtClean="0">
              <a:solidFill>
                <a:schemeClr val="tx1"/>
              </a:solidFill>
              <a:latin typeface="Microsoft YaHei" panose="020B0503020204020204" pitchFamily="34" charset="-122"/>
              <a:ea typeface="Microsoft YaHei" panose="020B0503020204020204" pitchFamily="34" charset="-122"/>
            </a:endParaRPr>
          </a:p>
          <a:p>
            <a:pPr marL="285750" lvl="0" indent="-285750">
              <a:spcAft>
                <a:spcPts val="600"/>
              </a:spcAft>
              <a:buFont typeface="Arial" panose="020B0604020202020204" pitchFamily="34" charset="0"/>
              <a:buChar char="•"/>
            </a:pPr>
            <a:r>
              <a:rPr lang="zh-CN" altLang="en-US" dirty="0" smtClean="0">
                <a:solidFill>
                  <a:schemeClr val="tx1"/>
                </a:solidFill>
                <a:latin typeface="Microsoft YaHei" panose="020B0503020204020204" pitchFamily="34" charset="-122"/>
                <a:ea typeface="Microsoft YaHei" panose="020B0503020204020204" pitchFamily="34" charset="-122"/>
              </a:rPr>
              <a:t>城市化：</a:t>
            </a:r>
            <a:r>
              <a:rPr lang="en-US" altLang="zh-CN" dirty="0" smtClean="0">
                <a:solidFill>
                  <a:schemeClr val="tx1"/>
                </a:solidFill>
                <a:latin typeface="Microsoft YaHei" panose="020B0503020204020204" pitchFamily="34" charset="-122"/>
                <a:ea typeface="Microsoft YaHei" panose="020B0503020204020204" pitchFamily="34" charset="-122"/>
              </a:rPr>
              <a:t>2020</a:t>
            </a:r>
            <a:r>
              <a:rPr lang="zh-CN" altLang="en-US" dirty="0" smtClean="0">
                <a:solidFill>
                  <a:schemeClr val="tx1"/>
                </a:solidFill>
                <a:latin typeface="Microsoft YaHei" panose="020B0503020204020204" pitchFamily="34" charset="-122"/>
                <a:ea typeface="Microsoft YaHei" panose="020B0503020204020204" pitchFamily="34" charset="-122"/>
              </a:rPr>
              <a:t>：</a:t>
            </a:r>
            <a:r>
              <a:rPr lang="en-US" altLang="zh-CN" dirty="0" smtClean="0">
                <a:solidFill>
                  <a:schemeClr val="tx1"/>
                </a:solidFill>
                <a:latin typeface="Microsoft YaHei" panose="020B0503020204020204" pitchFamily="34" charset="-122"/>
                <a:ea typeface="Microsoft YaHei" panose="020B0503020204020204" pitchFamily="34" charset="-122"/>
              </a:rPr>
              <a:t>60%</a:t>
            </a:r>
            <a:r>
              <a:rPr lang="zh-CN" altLang="en-US" dirty="0" smtClean="0">
                <a:solidFill>
                  <a:schemeClr val="tx1"/>
                </a:solidFill>
                <a:latin typeface="Microsoft YaHei" panose="020B0503020204020204" pitchFamily="34" charset="-122"/>
                <a:ea typeface="Microsoft YaHei" panose="020B0503020204020204" pitchFamily="34" charset="-122"/>
              </a:rPr>
              <a:t>左右；</a:t>
            </a:r>
            <a:r>
              <a:rPr lang="en-US" altLang="zh-CN" dirty="0" smtClean="0">
                <a:solidFill>
                  <a:schemeClr val="tx1"/>
                </a:solidFill>
                <a:latin typeface="Microsoft YaHei" panose="020B0503020204020204" pitchFamily="34" charset="-122"/>
                <a:ea typeface="Microsoft YaHei" panose="020B0503020204020204" pitchFamily="34" charset="-122"/>
              </a:rPr>
              <a:t>2030</a:t>
            </a:r>
            <a:r>
              <a:rPr lang="zh-CN" altLang="en-US" dirty="0" smtClean="0">
                <a:solidFill>
                  <a:schemeClr val="tx1"/>
                </a:solidFill>
                <a:latin typeface="Microsoft YaHei" panose="020B0503020204020204" pitchFamily="34" charset="-122"/>
                <a:ea typeface="Microsoft YaHei" panose="020B0503020204020204" pitchFamily="34" charset="-122"/>
              </a:rPr>
              <a:t>：</a:t>
            </a:r>
            <a:r>
              <a:rPr lang="en-US" altLang="zh-CN" dirty="0" smtClean="0">
                <a:solidFill>
                  <a:schemeClr val="tx1"/>
                </a:solidFill>
                <a:latin typeface="Microsoft YaHei" panose="020B0503020204020204" pitchFamily="34" charset="-122"/>
                <a:ea typeface="Microsoft YaHei" panose="020B0503020204020204" pitchFamily="34" charset="-122"/>
              </a:rPr>
              <a:t>68%</a:t>
            </a:r>
            <a:r>
              <a:rPr lang="zh-CN" altLang="en-US" dirty="0" smtClean="0">
                <a:solidFill>
                  <a:schemeClr val="tx1"/>
                </a:solidFill>
                <a:latin typeface="Microsoft YaHei" panose="020B0503020204020204" pitchFamily="34" charset="-122"/>
                <a:ea typeface="Microsoft YaHei" panose="020B0503020204020204" pitchFamily="34" charset="-122"/>
              </a:rPr>
              <a:t>左右</a:t>
            </a:r>
            <a:endParaRPr lang="en-US" altLang="zh-CN" dirty="0" smtClean="0">
              <a:solidFill>
                <a:schemeClr val="tx1"/>
              </a:solidFill>
              <a:latin typeface="Microsoft YaHei" panose="020B0503020204020204" pitchFamily="34" charset="-122"/>
              <a:ea typeface="Microsoft YaHei" panose="020B0503020204020204" pitchFamily="34" charset="-122"/>
            </a:endParaRPr>
          </a:p>
          <a:p>
            <a:pPr marL="285750" lvl="0" indent="-285750">
              <a:spcAft>
                <a:spcPts val="600"/>
              </a:spcAft>
              <a:buFont typeface="Arial" panose="020B0604020202020204" pitchFamily="34" charset="0"/>
              <a:buChar char="•"/>
            </a:pPr>
            <a:r>
              <a:rPr lang="zh-CN" altLang="en-US" dirty="0" smtClean="0">
                <a:solidFill>
                  <a:schemeClr val="tx1"/>
                </a:solidFill>
                <a:latin typeface="Microsoft YaHei" panose="020B0503020204020204" pitchFamily="34" charset="-122"/>
                <a:ea typeface="Microsoft YaHei" panose="020B0503020204020204" pitchFamily="34" charset="-122"/>
              </a:rPr>
              <a:t>产业结构调整：第一产业比重继续下降，第三产业比重超过第二产业</a:t>
            </a:r>
            <a:endParaRPr lang="zh-CN" altLang="en-US" dirty="0">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572000" y="4941168"/>
            <a:ext cx="1368152" cy="27699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zh-CN" altLang="en-US" sz="1200" dirty="0">
                <a:solidFill>
                  <a:srgbClr val="FF0000"/>
                </a:solidFill>
              </a:rPr>
              <a:t>后工业化阶段</a:t>
            </a:r>
          </a:p>
        </p:txBody>
      </p:sp>
      <p:cxnSp>
        <p:nvCxnSpPr>
          <p:cNvPr id="14" name="直接连接符 13"/>
          <p:cNvCxnSpPr/>
          <p:nvPr/>
        </p:nvCxnSpPr>
        <p:spPr>
          <a:xfrm>
            <a:off x="3347864" y="2132856"/>
            <a:ext cx="0" cy="2736304"/>
          </a:xfrm>
          <a:prstGeom prst="line">
            <a:avLst/>
          </a:prstGeom>
          <a:ln>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 xmlns:p14="http://schemas.microsoft.com/office/powerpoint/2010/main" val="30197883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188640"/>
            <a:ext cx="7499350" cy="1143000"/>
          </a:xfrm>
          <a:noFill/>
          <a:ln>
            <a:noFill/>
          </a:ln>
        </p:spPr>
        <p:style>
          <a:lnRef idx="3">
            <a:schemeClr val="lt1"/>
          </a:lnRef>
          <a:fillRef idx="1">
            <a:schemeClr val="accent1"/>
          </a:fillRef>
          <a:effectRef idx="1">
            <a:schemeClr val="accent1"/>
          </a:effectRef>
          <a:fontRef idx="minor">
            <a:schemeClr val="lt1"/>
          </a:fontRef>
        </p:style>
        <p:txBody>
          <a:bodyPr>
            <a:normAutofit/>
          </a:bodyPr>
          <a:lstStyle/>
          <a:p>
            <a:r>
              <a:rPr lang="zh-CN" altLang="zh-CN" sz="3200" b="1" dirty="0">
                <a:solidFill>
                  <a:schemeClr val="tx1"/>
                </a:solidFill>
                <a:effectLst/>
                <a:latin typeface="Microsoft YaHei" panose="020B0503020204020204" pitchFamily="34" charset="-122"/>
                <a:ea typeface="Microsoft YaHei" panose="020B0503020204020204" pitchFamily="34" charset="-122"/>
              </a:rPr>
              <a:t>工业化进程与排放</a:t>
            </a:r>
            <a:r>
              <a:rPr lang="zh-CN" altLang="zh-CN" sz="3200" b="1" dirty="0" smtClean="0">
                <a:solidFill>
                  <a:schemeClr val="tx1"/>
                </a:solidFill>
                <a:effectLst/>
                <a:latin typeface="Microsoft YaHei" panose="020B0503020204020204" pitchFamily="34" charset="-122"/>
                <a:ea typeface="Microsoft YaHei" panose="020B0503020204020204" pitchFamily="34" charset="-122"/>
              </a:rPr>
              <a:t>峰值</a:t>
            </a:r>
            <a:r>
              <a:rPr lang="zh-CN" altLang="en-US" sz="3200" b="1" dirty="0" smtClean="0">
                <a:solidFill>
                  <a:schemeClr val="tx1"/>
                </a:solidFill>
                <a:effectLst/>
                <a:latin typeface="Microsoft YaHei" panose="020B0503020204020204" pitchFamily="34" charset="-122"/>
                <a:ea typeface="Microsoft YaHei" panose="020B0503020204020204" pitchFamily="34" charset="-122"/>
              </a:rPr>
              <a:t>预测</a:t>
            </a:r>
            <a:endParaRPr lang="zh-CN" altLang="en-US" sz="3200" dirty="0">
              <a:solidFill>
                <a:schemeClr val="tx1"/>
              </a:solidFill>
              <a:effectLst/>
              <a:latin typeface="Microsoft YaHei" panose="020B0503020204020204" pitchFamily="34" charset="-122"/>
              <a:ea typeface="Microsoft YaHei" panose="020B0503020204020204" pitchFamily="34" charset="-122"/>
            </a:endParaRPr>
          </a:p>
        </p:txBody>
      </p:sp>
      <p:graphicFrame>
        <p:nvGraphicFramePr>
          <p:cNvPr id="5" name="图表 4"/>
          <p:cNvGraphicFramePr>
            <a:graphicFrameLocks/>
          </p:cNvGraphicFramePr>
          <p:nvPr>
            <p:extLst>
              <p:ext uri="{D42A27DB-BD31-4B8C-83A1-F6EECF244321}">
                <p14:modId xmlns="" xmlns:p14="http://schemas.microsoft.com/office/powerpoint/2010/main" val="1686633897"/>
              </p:ext>
            </p:extLst>
          </p:nvPr>
        </p:nvGraphicFramePr>
        <p:xfrm>
          <a:off x="1043608" y="1484784"/>
          <a:ext cx="6984776" cy="3456384"/>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1115616" y="5000636"/>
            <a:ext cx="7571184" cy="1815882"/>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rtlCol="0">
            <a:spAutoFit/>
          </a:bodyPr>
          <a:lstStyle/>
          <a:p>
            <a:pPr marL="285750" indent="-285750">
              <a:spcAft>
                <a:spcPts val="600"/>
              </a:spcAft>
              <a:buFont typeface="Arial" panose="020B0604020202020204" pitchFamily="34" charset="0"/>
              <a:buChar char="•"/>
            </a:pPr>
            <a:r>
              <a:rPr lang="zh-CN" altLang="en-US" dirty="0">
                <a:solidFill>
                  <a:schemeClr val="tx1"/>
                </a:solidFill>
                <a:latin typeface="Microsoft YaHei" panose="020B0503020204020204" pitchFamily="34" charset="-122"/>
                <a:ea typeface="Microsoft YaHei" panose="020B0503020204020204" pitchFamily="34" charset="-122"/>
              </a:rPr>
              <a:t>在基准情景下，工业部门排放将逐步增加，在</a:t>
            </a:r>
            <a:r>
              <a:rPr lang="en-US" altLang="zh-CN" dirty="0">
                <a:solidFill>
                  <a:schemeClr val="tx1"/>
                </a:solidFill>
                <a:latin typeface="Microsoft YaHei" panose="020B0503020204020204" pitchFamily="34" charset="-122"/>
                <a:ea typeface="Microsoft YaHei" panose="020B0503020204020204" pitchFamily="34" charset="-122"/>
              </a:rPr>
              <a:t>2040</a:t>
            </a:r>
            <a:r>
              <a:rPr lang="zh-CN" altLang="en-US" dirty="0">
                <a:solidFill>
                  <a:schemeClr val="tx1"/>
                </a:solidFill>
                <a:latin typeface="Microsoft YaHei" panose="020B0503020204020204" pitchFamily="34" charset="-122"/>
                <a:ea typeface="Microsoft YaHei" panose="020B0503020204020204" pitchFamily="34" charset="-122"/>
              </a:rPr>
              <a:t>年前后达到峰值</a:t>
            </a:r>
            <a:r>
              <a:rPr lang="zh-CN" altLang="en-US" dirty="0" smtClean="0">
                <a:solidFill>
                  <a:schemeClr val="tx1"/>
                </a:solidFill>
                <a:latin typeface="Microsoft YaHei" panose="020B0503020204020204" pitchFamily="34" charset="-122"/>
                <a:ea typeface="Microsoft YaHei" panose="020B0503020204020204" pitchFamily="34" charset="-122"/>
              </a:rPr>
              <a:t>。</a:t>
            </a:r>
            <a:endParaRPr lang="en-US" altLang="zh-CN" dirty="0" smtClean="0">
              <a:solidFill>
                <a:schemeClr val="tx1"/>
              </a:solidFill>
              <a:latin typeface="Microsoft YaHei" panose="020B0503020204020204" pitchFamily="34" charset="-122"/>
              <a:ea typeface="Microsoft YaHei" panose="020B0503020204020204" pitchFamily="34" charset="-122"/>
            </a:endParaRPr>
          </a:p>
          <a:p>
            <a:pPr marL="285750" indent="-285750">
              <a:spcAft>
                <a:spcPts val="600"/>
              </a:spcAft>
              <a:buFont typeface="Arial" panose="020B0604020202020204" pitchFamily="34" charset="0"/>
              <a:buChar char="•"/>
            </a:pPr>
            <a:r>
              <a:rPr lang="zh-CN" altLang="en-US" dirty="0" smtClean="0">
                <a:solidFill>
                  <a:schemeClr val="tx1"/>
                </a:solidFill>
                <a:latin typeface="Microsoft YaHei" panose="020B0503020204020204" pitchFamily="34" charset="-122"/>
                <a:ea typeface="Microsoft YaHei" panose="020B0503020204020204" pitchFamily="34" charset="-122"/>
              </a:rPr>
              <a:t>在</a:t>
            </a:r>
            <a:r>
              <a:rPr lang="zh-CN" altLang="en-US" dirty="0">
                <a:solidFill>
                  <a:schemeClr val="tx1"/>
                </a:solidFill>
                <a:latin typeface="Microsoft YaHei" panose="020B0503020204020204" pitchFamily="34" charset="-122"/>
                <a:ea typeface="Microsoft YaHei" panose="020B0503020204020204" pitchFamily="34" charset="-122"/>
              </a:rPr>
              <a:t>低碳情景下，我国工业部门将在</a:t>
            </a:r>
            <a:r>
              <a:rPr lang="en-US" altLang="zh-CN" sz="2400" b="1" dirty="0">
                <a:solidFill>
                  <a:srgbClr val="FF0000"/>
                </a:solidFill>
                <a:latin typeface="Microsoft YaHei" panose="020B0503020204020204" pitchFamily="34" charset="-122"/>
                <a:ea typeface="Microsoft YaHei" panose="020B0503020204020204" pitchFamily="34" charset="-122"/>
              </a:rPr>
              <a:t>2025</a:t>
            </a:r>
            <a:r>
              <a:rPr lang="zh-CN" altLang="en-US" sz="2400" b="1" dirty="0">
                <a:solidFill>
                  <a:srgbClr val="FF0000"/>
                </a:solidFill>
                <a:latin typeface="Microsoft YaHei" panose="020B0503020204020204" pitchFamily="34" charset="-122"/>
                <a:ea typeface="Microsoft YaHei" panose="020B0503020204020204" pitchFamily="34" charset="-122"/>
              </a:rPr>
              <a:t>～</a:t>
            </a:r>
            <a:r>
              <a:rPr lang="en-US" altLang="zh-CN" sz="2400" b="1" dirty="0">
                <a:solidFill>
                  <a:srgbClr val="FF0000"/>
                </a:solidFill>
                <a:latin typeface="Microsoft YaHei" panose="020B0503020204020204" pitchFamily="34" charset="-122"/>
                <a:ea typeface="Microsoft YaHei" panose="020B0503020204020204" pitchFamily="34" charset="-122"/>
              </a:rPr>
              <a:t>2030</a:t>
            </a:r>
            <a:r>
              <a:rPr lang="zh-CN" altLang="en-US" sz="2400" b="1" dirty="0">
                <a:solidFill>
                  <a:srgbClr val="FF0000"/>
                </a:solidFill>
                <a:latin typeface="Microsoft YaHei" panose="020B0503020204020204" pitchFamily="34" charset="-122"/>
                <a:ea typeface="Microsoft YaHei" panose="020B0503020204020204" pitchFamily="34" charset="-122"/>
              </a:rPr>
              <a:t>年之间达到排放</a:t>
            </a:r>
            <a:r>
              <a:rPr lang="zh-CN" altLang="en-US" sz="2400" b="1" dirty="0" smtClean="0">
                <a:solidFill>
                  <a:srgbClr val="FF0000"/>
                </a:solidFill>
                <a:latin typeface="Microsoft YaHei" panose="020B0503020204020204" pitchFamily="34" charset="-122"/>
                <a:ea typeface="Microsoft YaHei" panose="020B0503020204020204" pitchFamily="34" charset="-122"/>
              </a:rPr>
              <a:t>峰值</a:t>
            </a:r>
            <a:r>
              <a:rPr lang="zh-CN" altLang="en-US" dirty="0" smtClean="0">
                <a:solidFill>
                  <a:schemeClr val="tx1"/>
                </a:solidFill>
                <a:latin typeface="Microsoft YaHei" panose="020B0503020204020204" pitchFamily="34" charset="-122"/>
                <a:ea typeface="Microsoft YaHei" panose="020B0503020204020204" pitchFamily="34" charset="-122"/>
              </a:rPr>
              <a:t>。</a:t>
            </a:r>
            <a:endParaRPr lang="en-US" altLang="zh-CN" dirty="0" smtClean="0">
              <a:solidFill>
                <a:schemeClr val="tx1"/>
              </a:solidFill>
              <a:latin typeface="Microsoft YaHei" panose="020B0503020204020204" pitchFamily="34" charset="-122"/>
              <a:ea typeface="Microsoft YaHei" panose="020B0503020204020204" pitchFamily="34" charset="-122"/>
            </a:endParaRPr>
          </a:p>
          <a:p>
            <a:pPr marL="285750" indent="-285750">
              <a:spcAft>
                <a:spcPts val="600"/>
              </a:spcAft>
              <a:buFont typeface="Arial" panose="020B0604020202020204" pitchFamily="34" charset="0"/>
              <a:buChar char="•"/>
            </a:pPr>
            <a:r>
              <a:rPr lang="zh-CN" altLang="en-US" dirty="0" smtClean="0">
                <a:solidFill>
                  <a:schemeClr val="tx1"/>
                </a:solidFill>
                <a:latin typeface="Microsoft YaHei" panose="020B0503020204020204" pitchFamily="34" charset="-122"/>
                <a:ea typeface="Microsoft YaHei" panose="020B0503020204020204" pitchFamily="34" charset="-122"/>
              </a:rPr>
              <a:t>预计达到峰值</a:t>
            </a:r>
            <a:r>
              <a:rPr lang="zh-CN" altLang="en-US" dirty="0">
                <a:solidFill>
                  <a:schemeClr val="tx1"/>
                </a:solidFill>
                <a:latin typeface="Microsoft YaHei" panose="020B0503020204020204" pitchFamily="34" charset="-122"/>
                <a:ea typeface="Microsoft YaHei" panose="020B0503020204020204" pitchFamily="34" charset="-122"/>
              </a:rPr>
              <a:t>后并不会立即实现大幅减排，而是一段时期内维持这一排放水平，到</a:t>
            </a:r>
            <a:r>
              <a:rPr lang="en-US" altLang="zh-CN" dirty="0">
                <a:solidFill>
                  <a:schemeClr val="tx1"/>
                </a:solidFill>
                <a:latin typeface="Microsoft YaHei" panose="020B0503020204020204" pitchFamily="34" charset="-122"/>
                <a:ea typeface="Microsoft YaHei" panose="020B0503020204020204" pitchFamily="34" charset="-122"/>
              </a:rPr>
              <a:t>2040</a:t>
            </a:r>
            <a:r>
              <a:rPr lang="zh-CN" altLang="en-US" dirty="0">
                <a:solidFill>
                  <a:schemeClr val="tx1"/>
                </a:solidFill>
                <a:latin typeface="Microsoft YaHei" panose="020B0503020204020204" pitchFamily="34" charset="-122"/>
                <a:ea typeface="Microsoft YaHei" panose="020B0503020204020204" pitchFamily="34" charset="-122"/>
              </a:rPr>
              <a:t>年前后才可能实现绝对排放下降。</a:t>
            </a:r>
          </a:p>
        </p:txBody>
      </p:sp>
      <p:cxnSp>
        <p:nvCxnSpPr>
          <p:cNvPr id="4" name="直接连接符 3"/>
          <p:cNvCxnSpPr/>
          <p:nvPr/>
        </p:nvCxnSpPr>
        <p:spPr>
          <a:xfrm>
            <a:off x="4788024" y="2060848"/>
            <a:ext cx="0" cy="2808312"/>
          </a:xfrm>
          <a:prstGeom prst="line">
            <a:avLst/>
          </a:prstGeom>
          <a:ln>
            <a:solidFill>
              <a:srgbClr val="3304FC"/>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067944" y="2060848"/>
            <a:ext cx="0" cy="2808312"/>
          </a:xfrm>
          <a:prstGeom prst="line">
            <a:avLst/>
          </a:prstGeom>
          <a:ln>
            <a:solidFill>
              <a:srgbClr val="3304FC"/>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00192" y="2060848"/>
            <a:ext cx="0" cy="280831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7284422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9000"/>
                <a:satMod val="300000"/>
              </a:schemeClr>
              <a:schemeClr val="bg2">
                <a:tint val="90000"/>
                <a:satMod val="225000"/>
              </a:schemeClr>
            </a:duotone>
            <a:extLst>
              <a:ext uri="{BEBA8EAE-BF5A-486C-A8C5-ECC9F3942E4B}">
                <a14:imgProps xmlns="" xmlns:a14="http://schemas.microsoft.com/office/drawing/2010/main">
                  <a14:imgLayer r:embed="rId3">
                    <a14:imgEffect>
                      <a14:artisticPaintStrokes/>
                    </a14:imgEffect>
                  </a14:imgLayer>
                </a14:imgProps>
              </a:ext>
            </a:extLst>
          </a:blip>
          <a:tile tx="0" ty="0" sx="90000" sy="90000" flip="xy"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solidFill>
                  <a:schemeClr val="tx1"/>
                </a:solidFill>
                <a:latin typeface="Microsoft YaHei" panose="020B0503020204020204" pitchFamily="34" charset="-122"/>
                <a:ea typeface="Microsoft YaHei" panose="020B0503020204020204" pitchFamily="34" charset="-122"/>
              </a:rPr>
              <a:t>能源使用与碳排放峰值</a:t>
            </a:r>
            <a:endParaRPr lang="zh-CN" altLang="en-US" sz="3200" b="1" dirty="0">
              <a:solidFill>
                <a:schemeClr val="tx1"/>
              </a:solidFill>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891406" y="1628800"/>
            <a:ext cx="8229600" cy="3725768"/>
          </a:xfrm>
        </p:spPr>
        <p:txBody>
          <a:bodyPr/>
          <a:lstStyle/>
          <a:p>
            <a:pPr indent="274320">
              <a:lnSpc>
                <a:spcPct val="150000"/>
              </a:lnSpc>
            </a:pPr>
            <a:r>
              <a:rPr lang="zh-CN" altLang="zh-CN" sz="2400" dirty="0" smtClean="0">
                <a:latin typeface="Microsoft YaHei" panose="020B0503020204020204" pitchFamily="34" charset="-122"/>
                <a:ea typeface="Microsoft YaHei" panose="020B0503020204020204" pitchFamily="34" charset="-122"/>
              </a:rPr>
              <a:t>能源活动是中国最主要的二氧化碳排放源，占全国排放总量的</a:t>
            </a:r>
            <a:r>
              <a:rPr lang="en-US" altLang="zh-CN" sz="2400" dirty="0" smtClean="0">
                <a:latin typeface="Microsoft YaHei" panose="020B0503020204020204" pitchFamily="34" charset="-122"/>
                <a:ea typeface="Microsoft YaHei" panose="020B0503020204020204" pitchFamily="34" charset="-122"/>
              </a:rPr>
              <a:t>90%</a:t>
            </a:r>
            <a:r>
              <a:rPr lang="zh-CN" altLang="zh-CN" sz="2400" dirty="0" smtClean="0">
                <a:latin typeface="Microsoft YaHei" panose="020B0503020204020204" pitchFamily="34" charset="-122"/>
                <a:ea typeface="Microsoft YaHei" panose="020B0503020204020204" pitchFamily="34" charset="-122"/>
              </a:rPr>
              <a:t>以上</a:t>
            </a:r>
            <a:endParaRPr lang="en-US" altLang="zh-CN" sz="2400" dirty="0" smtClean="0">
              <a:latin typeface="Microsoft YaHei" panose="020B0503020204020204" pitchFamily="34" charset="-122"/>
              <a:ea typeface="Microsoft YaHei" panose="020B0503020204020204" pitchFamily="34" charset="-122"/>
            </a:endParaRPr>
          </a:p>
          <a:p>
            <a:pPr indent="274320">
              <a:lnSpc>
                <a:spcPct val="150000"/>
              </a:lnSpc>
            </a:pPr>
            <a:r>
              <a:rPr lang="zh-CN" altLang="zh-CN" sz="2400" dirty="0">
                <a:latin typeface="Microsoft YaHei" panose="020B0503020204020204" pitchFamily="34" charset="-122"/>
                <a:ea typeface="Microsoft YaHei" panose="020B0503020204020204" pitchFamily="34" charset="-122"/>
              </a:rPr>
              <a:t>已经实现二氧化碳排放峰值国家的历史经验，从</a:t>
            </a:r>
            <a:r>
              <a:rPr lang="zh-CN" altLang="zh-CN" sz="2400" b="1" dirty="0">
                <a:solidFill>
                  <a:srgbClr val="FF0000"/>
                </a:solidFill>
                <a:latin typeface="Microsoft YaHei" panose="020B0503020204020204" pitchFamily="34" charset="-122"/>
                <a:ea typeface="Microsoft YaHei" panose="020B0503020204020204" pitchFamily="34" charset="-122"/>
              </a:rPr>
              <a:t>能源强度和能源结构</a:t>
            </a:r>
            <a:r>
              <a:rPr lang="zh-CN" altLang="zh-CN" sz="2400" dirty="0">
                <a:latin typeface="Microsoft YaHei" panose="020B0503020204020204" pitchFamily="34" charset="-122"/>
                <a:ea typeface="Microsoft YaHei" panose="020B0503020204020204" pitchFamily="34" charset="-122"/>
              </a:rPr>
              <a:t>两个方面探讨我国实现二氧化碳排放峰值的能源条件</a:t>
            </a:r>
            <a:endParaRPr lang="zh-CN" altLang="en-US" sz="2400" dirty="0">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1691680" y="4498853"/>
            <a:ext cx="5760640" cy="1944216"/>
            <a:chOff x="1115616" y="4005064"/>
            <a:chExt cx="7704856" cy="2592288"/>
          </a:xfrm>
          <a:solidFill>
            <a:schemeClr val="accent1">
              <a:lumMod val="60000"/>
              <a:lumOff val="40000"/>
            </a:schemeClr>
          </a:solidFill>
        </p:grpSpPr>
        <p:sp>
          <p:nvSpPr>
            <p:cNvPr id="5" name="右箭头 4"/>
            <p:cNvSpPr/>
            <p:nvPr/>
          </p:nvSpPr>
          <p:spPr>
            <a:xfrm>
              <a:off x="1763688" y="4365104"/>
              <a:ext cx="648072" cy="216024"/>
            </a:xfrm>
            <a:prstGeom prst="rightArrow">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smtClean="0"/>
            </a:p>
          </p:txBody>
        </p:sp>
        <p:sp>
          <p:nvSpPr>
            <p:cNvPr id="6" name="矩形 5"/>
            <p:cNvSpPr/>
            <p:nvPr/>
          </p:nvSpPr>
          <p:spPr>
            <a:xfrm>
              <a:off x="1115616" y="4365104"/>
              <a:ext cx="504056" cy="1800200"/>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能源使用</a:t>
              </a:r>
              <a:endParaRPr lang="zh-CN" altLang="en-US" sz="1600" b="1" dirty="0"/>
            </a:p>
          </p:txBody>
        </p:sp>
        <p:sp>
          <p:nvSpPr>
            <p:cNvPr id="7" name="右箭头 6"/>
            <p:cNvSpPr/>
            <p:nvPr/>
          </p:nvSpPr>
          <p:spPr>
            <a:xfrm>
              <a:off x="1763688" y="5949280"/>
              <a:ext cx="648072" cy="216024"/>
            </a:xfrm>
            <a:prstGeom prst="rightArrow">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smtClean="0"/>
            </a:p>
          </p:txBody>
        </p:sp>
        <p:sp>
          <p:nvSpPr>
            <p:cNvPr id="8" name="矩形 7"/>
            <p:cNvSpPr/>
            <p:nvPr/>
          </p:nvSpPr>
          <p:spPr>
            <a:xfrm>
              <a:off x="2483768" y="4221088"/>
              <a:ext cx="1656184" cy="432048"/>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能源结构</a:t>
              </a:r>
            </a:p>
          </p:txBody>
        </p:sp>
        <p:sp>
          <p:nvSpPr>
            <p:cNvPr id="9" name="矩形 8"/>
            <p:cNvSpPr/>
            <p:nvPr/>
          </p:nvSpPr>
          <p:spPr>
            <a:xfrm>
              <a:off x="2483768" y="5805264"/>
              <a:ext cx="1656184" cy="432048"/>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能源强度</a:t>
              </a:r>
            </a:p>
          </p:txBody>
        </p:sp>
        <p:sp>
          <p:nvSpPr>
            <p:cNvPr id="10" name="右箭头 9"/>
            <p:cNvSpPr/>
            <p:nvPr/>
          </p:nvSpPr>
          <p:spPr>
            <a:xfrm>
              <a:off x="4283968" y="5949280"/>
              <a:ext cx="648072" cy="216024"/>
            </a:xfrm>
            <a:prstGeom prst="rightArrow">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smtClean="0"/>
            </a:p>
          </p:txBody>
        </p:sp>
        <p:sp>
          <p:nvSpPr>
            <p:cNvPr id="11" name="右箭头 10"/>
            <p:cNvSpPr/>
            <p:nvPr/>
          </p:nvSpPr>
          <p:spPr>
            <a:xfrm>
              <a:off x="4283968" y="4365104"/>
              <a:ext cx="648072" cy="216024"/>
            </a:xfrm>
            <a:prstGeom prst="rightArrow">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smtClean="0"/>
            </a:p>
          </p:txBody>
        </p:sp>
        <p:sp>
          <p:nvSpPr>
            <p:cNvPr id="12" name="矩形 11"/>
            <p:cNvSpPr/>
            <p:nvPr/>
          </p:nvSpPr>
          <p:spPr>
            <a:xfrm>
              <a:off x="4939525" y="4005064"/>
              <a:ext cx="576064" cy="2592288"/>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现状分析及历史经验</a:t>
              </a:r>
            </a:p>
          </p:txBody>
        </p:sp>
        <p:sp>
          <p:nvSpPr>
            <p:cNvPr id="13" name="右箭头 12"/>
            <p:cNvSpPr/>
            <p:nvPr/>
          </p:nvSpPr>
          <p:spPr>
            <a:xfrm>
              <a:off x="5652120" y="5013176"/>
              <a:ext cx="648072" cy="216024"/>
            </a:xfrm>
            <a:prstGeom prst="rightArrow">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smtClean="0"/>
            </a:p>
          </p:txBody>
        </p:sp>
        <p:sp>
          <p:nvSpPr>
            <p:cNvPr id="14" name="矩形 13"/>
            <p:cNvSpPr/>
            <p:nvPr/>
          </p:nvSpPr>
          <p:spPr>
            <a:xfrm>
              <a:off x="6444208" y="4653136"/>
              <a:ext cx="2376264" cy="792088"/>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峰值实现的能源条件</a:t>
              </a:r>
            </a:p>
          </p:txBody>
        </p:sp>
      </p:grpSp>
    </p:spTree>
    <p:extLst>
      <p:ext uri="{BB962C8B-B14F-4D97-AF65-F5344CB8AC3E}">
        <p14:creationId xmlns="" xmlns:p14="http://schemas.microsoft.com/office/powerpoint/2010/main" val="7580991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9404" y="620688"/>
            <a:ext cx="7499350" cy="1143000"/>
          </a:xfrm>
        </p:spPr>
        <p:txBody>
          <a:bodyPr>
            <a:normAutofit/>
          </a:bodyPr>
          <a:lstStyle/>
          <a:p>
            <a:r>
              <a:rPr lang="zh-CN" altLang="en-US" sz="3200" b="1" dirty="0" smtClean="0">
                <a:effectLst/>
                <a:latin typeface="Microsoft YaHei" panose="020B0503020204020204" pitchFamily="34" charset="-122"/>
                <a:ea typeface="Microsoft YaHei" panose="020B0503020204020204" pitchFamily="34" charset="-122"/>
              </a:rPr>
              <a:t>一、科学</a:t>
            </a:r>
            <a:r>
              <a:rPr lang="zh-CN" altLang="en-US" sz="3200" b="1" dirty="0">
                <a:effectLst/>
                <a:latin typeface="Microsoft YaHei" panose="020B0503020204020204" pitchFamily="34" charset="-122"/>
                <a:ea typeface="Microsoft YaHei" panose="020B0503020204020204" pitchFamily="34" charset="-122"/>
              </a:rPr>
              <a:t>与政治</a:t>
            </a:r>
            <a:r>
              <a:rPr lang="zh-CN" altLang="en-US" sz="3200" b="1" dirty="0" smtClean="0">
                <a:effectLst/>
                <a:latin typeface="Microsoft YaHei" panose="020B0503020204020204" pitchFamily="34" charset="-122"/>
                <a:ea typeface="Microsoft YaHei" panose="020B0503020204020204" pitchFamily="34" charset="-122"/>
              </a:rPr>
              <a:t>进程相互呼应</a:t>
            </a:r>
            <a:endParaRPr lang="en-US" sz="3200" b="1" dirty="0">
              <a:effectLst/>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1475656" y="2204864"/>
            <a:ext cx="7499350" cy="1981200"/>
          </a:xfrm>
        </p:spPr>
        <p:txBody>
          <a:bodyPr/>
          <a:lstStyle/>
          <a:p>
            <a:pPr>
              <a:lnSpc>
                <a:spcPct val="150000"/>
              </a:lnSpc>
            </a:pPr>
            <a:r>
              <a:rPr lang="en-US" sz="2400" dirty="0" smtClean="0">
                <a:latin typeface="Microsoft YaHei" panose="020B0503020204020204" pitchFamily="34" charset="-122"/>
                <a:ea typeface="Microsoft YaHei" panose="020B0503020204020204" pitchFamily="34" charset="-122"/>
              </a:rPr>
              <a:t>IPCC </a:t>
            </a:r>
            <a:r>
              <a:rPr lang="zh-CN" altLang="en-US" sz="2400" dirty="0" smtClean="0">
                <a:latin typeface="Microsoft YaHei" panose="020B0503020204020204" pitchFamily="34" charset="-122"/>
                <a:ea typeface="Microsoft YaHei" panose="020B0503020204020204" pitchFamily="34" charset="-122"/>
              </a:rPr>
              <a:t>第五次评估报告的主要结论和意义</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联合国峰会成果和意义</a:t>
            </a:r>
            <a:endParaRPr lang="en-US" sz="2400" dirty="0">
              <a:latin typeface="Microsoft YaHei" panose="020B0503020204020204" pitchFamily="34" charset="-122"/>
              <a:ea typeface="Microsoft YaHei" panose="020B0503020204020204" pitchFamily="34" charset="-122"/>
            </a:endParaRPr>
          </a:p>
        </p:txBody>
      </p:sp>
      <p:pic>
        <p:nvPicPr>
          <p:cNvPr id="5" name="图片 4"/>
          <p:cNvPicPr>
            <a:picLocks noChangeAspect="1"/>
          </p:cNvPicPr>
          <p:nvPr/>
        </p:nvPicPr>
        <p:blipFill rotWithShape="1">
          <a:blip r:embed="rId2" cstate="print">
            <a:extLst>
              <a:ext uri="{28A0092B-C50C-407E-A947-70E740481C1C}">
                <a14:useLocalDpi xmlns="" xmlns:a14="http://schemas.microsoft.com/office/drawing/2010/main" val="0"/>
              </a:ext>
            </a:extLst>
          </a:blip>
          <a:srcRect t="62783"/>
          <a:stretch/>
        </p:blipFill>
        <p:spPr>
          <a:xfrm>
            <a:off x="1056631" y="4293096"/>
            <a:ext cx="8064896" cy="1888624"/>
          </a:xfrm>
          <a:prstGeom prst="rect">
            <a:avLst/>
          </a:prstGeom>
          <a:effectLst>
            <a:softEdge rad="317500"/>
          </a:effectLst>
        </p:spPr>
      </p:pic>
    </p:spTree>
    <p:extLst>
      <p:ext uri="{BB962C8B-B14F-4D97-AF65-F5344CB8AC3E}">
        <p14:creationId xmlns="" xmlns:p14="http://schemas.microsoft.com/office/powerpoint/2010/main" val="3076502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ph type="title"/>
          </p:nvPr>
        </p:nvSpPr>
        <p:spPr>
          <a:xfrm>
            <a:off x="1046994" y="-27384"/>
            <a:ext cx="1872208" cy="864096"/>
          </a:xfrm>
        </p:spPr>
        <p:txBody>
          <a:bodyPr>
            <a:normAutofit/>
          </a:bodyPr>
          <a:lstStyle/>
          <a:p>
            <a:r>
              <a:rPr lang="zh-CN" altLang="en-US" sz="2800" b="1" dirty="0" smtClean="0">
                <a:latin typeface="Microsoft YaHei" panose="020B0503020204020204" pitchFamily="34" charset="-122"/>
                <a:ea typeface="Microsoft YaHei" panose="020B0503020204020204" pitchFamily="34" charset="-122"/>
              </a:rPr>
              <a:t>能源结构</a:t>
            </a:r>
            <a:endParaRPr lang="zh-CN" altLang="en-US" sz="2800" b="1" dirty="0">
              <a:latin typeface="Microsoft YaHei" panose="020B0503020204020204" pitchFamily="34" charset="-122"/>
              <a:ea typeface="Microsoft YaHei" panose="020B0503020204020204" pitchFamily="34" charset="-122"/>
            </a:endParaRPr>
          </a:p>
        </p:txBody>
      </p:sp>
      <p:pic>
        <p:nvPicPr>
          <p:cNvPr id="11" name="图片 10" descr="图片1.png"/>
          <p:cNvPicPr>
            <a:picLocks noChangeAspect="1"/>
          </p:cNvPicPr>
          <p:nvPr/>
        </p:nvPicPr>
        <p:blipFill>
          <a:blip r:embed="rId2" cstate="print"/>
          <a:stretch>
            <a:fillRect/>
          </a:stretch>
        </p:blipFill>
        <p:spPr>
          <a:xfrm>
            <a:off x="1691680" y="836711"/>
            <a:ext cx="6552728" cy="3888433"/>
          </a:xfrm>
          <a:prstGeom prst="rect">
            <a:avLst/>
          </a:prstGeom>
          <a:noFill/>
          <a:ln w="50800">
            <a:solidFill>
              <a:schemeClr val="accent5">
                <a:lumMod val="40000"/>
                <a:lumOff val="60000"/>
              </a:schemeClr>
            </a:solidFill>
          </a:ln>
          <a:effectLst>
            <a:outerShdw blurRad="50800" dist="38100" dir="18900000" algn="bl" rotWithShape="0">
              <a:prstClr val="black">
                <a:alpha val="40000"/>
              </a:prstClr>
            </a:outerShdw>
          </a:effectLst>
        </p:spPr>
      </p:pic>
      <p:sp>
        <p:nvSpPr>
          <p:cNvPr id="12" name="TextBox 11"/>
          <p:cNvSpPr txBox="1"/>
          <p:nvPr/>
        </p:nvSpPr>
        <p:spPr>
          <a:xfrm>
            <a:off x="1050020" y="4797152"/>
            <a:ext cx="7848872" cy="1754326"/>
          </a:xfrm>
          <a:prstGeom prst="rect">
            <a:avLst/>
          </a:prstGeom>
          <a:noFill/>
          <a:ln w="38100">
            <a:noFill/>
          </a:ln>
        </p:spPr>
        <p:txBody>
          <a:bodyPr wrap="square" rtlCol="0">
            <a:spAutoFit/>
          </a:bodyPr>
          <a:lstStyle/>
          <a:p>
            <a:pPr marL="285750" indent="-285750">
              <a:buFont typeface="Arial" panose="020B0604020202020204" pitchFamily="34" charset="0"/>
              <a:buChar char="•"/>
            </a:pPr>
            <a:r>
              <a:rPr lang="zh-CN" altLang="zh-CN" dirty="0" smtClean="0">
                <a:latin typeface="Microsoft YaHei" panose="020B0503020204020204" pitchFamily="34" charset="-122"/>
                <a:ea typeface="Microsoft YaHei" panose="020B0503020204020204" pitchFamily="34" charset="-122"/>
              </a:rPr>
              <a:t>我国以煤为主的能源结构与</a:t>
            </a:r>
            <a:r>
              <a:rPr lang="zh-CN" altLang="en-US" dirty="0" smtClean="0">
                <a:latin typeface="Microsoft YaHei" panose="020B0503020204020204" pitchFamily="34" charset="-122"/>
                <a:ea typeface="Microsoft YaHei" panose="020B0503020204020204" pitchFamily="34" charset="-122"/>
              </a:rPr>
              <a:t>欧美发达国家</a:t>
            </a:r>
            <a:r>
              <a:rPr lang="zh-CN" altLang="zh-CN" dirty="0" smtClean="0">
                <a:latin typeface="Microsoft YaHei" panose="020B0503020204020204" pitchFamily="34" charset="-122"/>
                <a:ea typeface="Microsoft YaHei" panose="020B0503020204020204" pitchFamily="34" charset="-122"/>
              </a:rPr>
              <a:t>一次能源消费结构相比，属于明显的</a:t>
            </a:r>
            <a:r>
              <a:rPr lang="en-US" altLang="zh-CN" dirty="0" smtClean="0">
                <a:latin typeface="Microsoft YaHei" panose="020B0503020204020204" pitchFamily="34" charset="-122"/>
                <a:ea typeface="Microsoft YaHei" panose="020B0503020204020204" pitchFamily="34" charset="-122"/>
              </a:rPr>
              <a:t>“</a:t>
            </a:r>
            <a:r>
              <a:rPr lang="zh-CN" altLang="zh-CN" dirty="0" smtClean="0">
                <a:latin typeface="Microsoft YaHei" panose="020B0503020204020204" pitchFamily="34" charset="-122"/>
                <a:ea typeface="Microsoft YaHei" panose="020B0503020204020204" pitchFamily="34" charset="-122"/>
              </a:rPr>
              <a:t>低质型</a:t>
            </a:r>
            <a:r>
              <a:rPr lang="en-US" altLang="zh-CN" dirty="0" smtClean="0">
                <a:latin typeface="Microsoft YaHei" panose="020B0503020204020204" pitchFamily="34" charset="-122"/>
                <a:ea typeface="Microsoft YaHei" panose="020B0503020204020204" pitchFamily="34" charset="-122"/>
              </a:rPr>
              <a:t>”</a:t>
            </a:r>
            <a:r>
              <a:rPr lang="zh-CN" altLang="en-US" dirty="0" smtClean="0">
                <a:latin typeface="Microsoft YaHei" panose="020B0503020204020204" pitchFamily="34" charset="-122"/>
                <a:ea typeface="Microsoft YaHei" panose="020B0503020204020204" pitchFamily="34" charset="-122"/>
              </a:rPr>
              <a:t>。</a:t>
            </a:r>
            <a:r>
              <a:rPr lang="zh-CN" altLang="zh-CN" dirty="0" smtClean="0">
                <a:latin typeface="Microsoft YaHei" panose="020B0503020204020204" pitchFamily="34" charset="-122"/>
                <a:ea typeface="Microsoft YaHei" panose="020B0503020204020204" pitchFamily="34" charset="-122"/>
              </a:rPr>
              <a:t>能源结构相对</a:t>
            </a:r>
            <a:r>
              <a:rPr lang="en-US" altLang="zh-CN" dirty="0" smtClean="0">
                <a:latin typeface="Microsoft YaHei" panose="020B0503020204020204" pitchFamily="34" charset="-122"/>
                <a:ea typeface="Microsoft YaHei" panose="020B0503020204020204" pitchFamily="34" charset="-122"/>
              </a:rPr>
              <a:t>“</a:t>
            </a:r>
            <a:r>
              <a:rPr lang="zh-CN" altLang="zh-CN" dirty="0" smtClean="0">
                <a:latin typeface="Microsoft YaHei" panose="020B0503020204020204" pitchFamily="34" charset="-122"/>
                <a:ea typeface="Microsoft YaHei" panose="020B0503020204020204" pitchFamily="34" charset="-122"/>
              </a:rPr>
              <a:t>劣势</a:t>
            </a:r>
            <a:r>
              <a:rPr lang="en-US" altLang="zh-CN" dirty="0" smtClean="0">
                <a:latin typeface="Microsoft YaHei" panose="020B0503020204020204" pitchFamily="34" charset="-122"/>
                <a:ea typeface="Microsoft YaHei" panose="020B0503020204020204" pitchFamily="34" charset="-122"/>
              </a:rPr>
              <a:t>”</a:t>
            </a:r>
            <a:r>
              <a:rPr lang="zh-CN" altLang="zh-CN" dirty="0" smtClean="0">
                <a:latin typeface="Microsoft YaHei" panose="020B0503020204020204" pitchFamily="34" charset="-122"/>
                <a:ea typeface="Microsoft YaHei" panose="020B0503020204020204" pitchFamily="34" charset="-122"/>
              </a:rPr>
              <a:t>使得我国在短期内难以摆脱碳排放持续增加的趋势</a:t>
            </a:r>
            <a:endParaRPr lang="en-US" altLang="zh-CN" dirty="0" smtClean="0">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lang="zh-CN" altLang="zh-CN" dirty="0">
                <a:latin typeface="Microsoft YaHei" panose="020B0503020204020204" pitchFamily="34" charset="-122"/>
                <a:ea typeface="Microsoft YaHei" panose="020B0503020204020204" pitchFamily="34" charset="-122"/>
              </a:rPr>
              <a:t>以电力部门为例</a:t>
            </a:r>
            <a:r>
              <a:rPr lang="zh-CN" altLang="en-US" dirty="0">
                <a:latin typeface="Microsoft YaHei" panose="020B0503020204020204" pitchFamily="34" charset="-122"/>
                <a:ea typeface="Microsoft YaHei" panose="020B0503020204020204" pitchFamily="34" charset="-122"/>
              </a:rPr>
              <a:t>，</a:t>
            </a:r>
            <a:r>
              <a:rPr lang="zh-CN" altLang="zh-CN" dirty="0">
                <a:latin typeface="Microsoft YaHei" panose="020B0503020204020204" pitchFamily="34" charset="-122"/>
                <a:ea typeface="Microsoft YaHei" panose="020B0503020204020204" pitchFamily="34" charset="-122"/>
              </a:rPr>
              <a:t>我国主要依靠煤炭能源发电，煤炭所占比例在</a:t>
            </a:r>
            <a:r>
              <a:rPr lang="en-US" altLang="zh-CN" dirty="0">
                <a:latin typeface="Microsoft YaHei" panose="020B0503020204020204" pitchFamily="34" charset="-122"/>
                <a:ea typeface="Microsoft YaHei" panose="020B0503020204020204" pitchFamily="34" charset="-122"/>
              </a:rPr>
              <a:t>70%</a:t>
            </a:r>
            <a:r>
              <a:rPr lang="zh-CN" altLang="zh-CN" dirty="0">
                <a:latin typeface="Microsoft YaHei" panose="020B0503020204020204" pitchFamily="34" charset="-122"/>
                <a:ea typeface="Microsoft YaHei" panose="020B0503020204020204" pitchFamily="34" charset="-122"/>
              </a:rPr>
              <a:t>以上</a:t>
            </a:r>
            <a:r>
              <a:rPr lang="zh-CN" altLang="en-US" dirty="0">
                <a:latin typeface="Microsoft YaHei" panose="020B0503020204020204" pitchFamily="34" charset="-122"/>
                <a:ea typeface="Microsoft YaHei" panose="020B0503020204020204" pitchFamily="34" charset="-122"/>
              </a:rPr>
              <a:t>，</a:t>
            </a:r>
            <a:r>
              <a:rPr lang="zh-CN" altLang="zh-CN" dirty="0">
                <a:latin typeface="Microsoft YaHei" panose="020B0503020204020204" pitchFamily="34" charset="-122"/>
                <a:ea typeface="Microsoft YaHei" panose="020B0503020204020204" pitchFamily="34" charset="-122"/>
              </a:rPr>
              <a:t>清洁能源所占比例偏低，大约在</a:t>
            </a:r>
            <a:r>
              <a:rPr lang="en-US" altLang="zh-CN" dirty="0">
                <a:latin typeface="Microsoft YaHei" panose="020B0503020204020204" pitchFamily="34" charset="-122"/>
                <a:ea typeface="Microsoft YaHei" panose="020B0503020204020204" pitchFamily="34" charset="-122"/>
              </a:rPr>
              <a:t>20%</a:t>
            </a:r>
            <a:r>
              <a:rPr lang="zh-CN" altLang="zh-CN" dirty="0">
                <a:latin typeface="Microsoft YaHei" panose="020B0503020204020204" pitchFamily="34" charset="-122"/>
                <a:ea typeface="Microsoft YaHei" panose="020B0503020204020204" pitchFamily="34" charset="-122"/>
              </a:rPr>
              <a:t>左右。欧盟国家煤炭发电比例明显低于我国，且处在下降状态，而清洁能源占比接近</a:t>
            </a:r>
            <a:r>
              <a:rPr lang="en-US" altLang="zh-CN" dirty="0">
                <a:latin typeface="Microsoft YaHei" panose="020B0503020204020204" pitchFamily="34" charset="-122"/>
                <a:ea typeface="Microsoft YaHei" panose="020B0503020204020204" pitchFamily="34" charset="-122"/>
              </a:rPr>
              <a:t>60</a:t>
            </a:r>
            <a:r>
              <a:rPr lang="en-US" altLang="zh-CN" dirty="0" smtClean="0">
                <a:latin typeface="Microsoft YaHei" panose="020B0503020204020204" pitchFamily="34" charset="-122"/>
                <a:ea typeface="Microsoft YaHei" panose="020B0503020204020204" pitchFamily="34" charset="-122"/>
              </a:rPr>
              <a:t>%</a:t>
            </a:r>
            <a:endParaRPr lang="zh-CN" altLang="en-US"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31542625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lum bright="70000" contrast="-70000"/>
            <a:extLst>
              <a:ext uri="{28A0092B-C50C-407E-A947-70E740481C1C}">
                <a14:useLocalDpi xmlns="" xmlns:a14="http://schemas.microsoft.com/office/drawing/2010/main" val="0"/>
              </a:ext>
            </a:extLst>
          </a:blip>
          <a:stretch>
            <a:fillRect/>
          </a:stretch>
        </p:blipFill>
        <p:spPr>
          <a:xfrm>
            <a:off x="-36512" y="0"/>
            <a:ext cx="9180512" cy="6858000"/>
          </a:xfrm>
          <a:prstGeom prst="rect">
            <a:avLst/>
          </a:prstGeom>
        </p:spPr>
      </p:pic>
      <p:sp>
        <p:nvSpPr>
          <p:cNvPr id="10" name="标题 1"/>
          <p:cNvSpPr>
            <a:spLocks noGrp="1"/>
          </p:cNvSpPr>
          <p:nvPr>
            <p:ph type="title"/>
          </p:nvPr>
        </p:nvSpPr>
        <p:spPr>
          <a:xfrm>
            <a:off x="179512" y="18182"/>
            <a:ext cx="2664296" cy="890538"/>
          </a:xfrm>
        </p:spPr>
        <p:txBody>
          <a:bodyPr>
            <a:normAutofit fontScale="90000"/>
          </a:bodyPr>
          <a:lstStyle/>
          <a:p>
            <a:r>
              <a:rPr lang="zh-CN" altLang="en-US" sz="2800" b="1" dirty="0" smtClean="0">
                <a:effectLst/>
                <a:latin typeface="Microsoft YaHei" panose="020B0503020204020204" pitchFamily="34" charset="-122"/>
                <a:ea typeface="Microsoft YaHei" panose="020B0503020204020204" pitchFamily="34" charset="-122"/>
              </a:rPr>
              <a:t>能源强度与峰值</a:t>
            </a:r>
            <a:endParaRPr lang="zh-CN" altLang="en-US" sz="2800" b="1" dirty="0">
              <a:effectLst/>
              <a:latin typeface="Microsoft YaHei" panose="020B0503020204020204" pitchFamily="34" charset="-122"/>
              <a:ea typeface="Microsoft YaHei" panose="020B0503020204020204" pitchFamily="34" charset="-122"/>
            </a:endParaRPr>
          </a:p>
        </p:txBody>
      </p:sp>
      <p:pic>
        <p:nvPicPr>
          <p:cNvPr id="11" name="图片 10" descr="图片2.png"/>
          <p:cNvPicPr>
            <a:picLocks noChangeAspect="1"/>
          </p:cNvPicPr>
          <p:nvPr/>
        </p:nvPicPr>
        <p:blipFill>
          <a:blip r:embed="rId3" cstate="print"/>
          <a:stretch>
            <a:fillRect/>
          </a:stretch>
        </p:blipFill>
        <p:spPr>
          <a:xfrm>
            <a:off x="3059832" y="188639"/>
            <a:ext cx="5976664" cy="6446465"/>
          </a:xfrm>
          <a:prstGeom prst="rect">
            <a:avLst/>
          </a:prstGeom>
          <a:solidFill>
            <a:schemeClr val="accent1">
              <a:lumMod val="60000"/>
              <a:lumOff val="40000"/>
            </a:schemeClr>
          </a:solidFill>
          <a:ln w="63500">
            <a:solidFill>
              <a:schemeClr val="accent5">
                <a:lumMod val="40000"/>
                <a:lumOff val="60000"/>
              </a:schemeClr>
            </a:solidFill>
          </a:ln>
        </p:spPr>
      </p:pic>
      <p:sp>
        <p:nvSpPr>
          <p:cNvPr id="12" name="TextBox 11"/>
          <p:cNvSpPr txBox="1"/>
          <p:nvPr/>
        </p:nvSpPr>
        <p:spPr>
          <a:xfrm>
            <a:off x="-8906" y="908720"/>
            <a:ext cx="2924722" cy="4401205"/>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zh-CN" altLang="zh-CN" dirty="0">
                <a:latin typeface="Microsoft YaHei" panose="020B0503020204020204" pitchFamily="34" charset="-122"/>
                <a:ea typeface="Microsoft YaHei" panose="020B0503020204020204" pitchFamily="34" charset="-122"/>
              </a:rPr>
              <a:t>碳排放出现峰值时，能源强度值在</a:t>
            </a:r>
            <a:r>
              <a:rPr lang="en-US" altLang="zh-CN" b="1" dirty="0" smtClean="0">
                <a:solidFill>
                  <a:srgbClr val="FF0000"/>
                </a:solidFill>
                <a:latin typeface="Microsoft YaHei" panose="020B0503020204020204" pitchFamily="34" charset="-122"/>
                <a:ea typeface="Microsoft YaHei" panose="020B0503020204020204" pitchFamily="34" charset="-122"/>
              </a:rPr>
              <a:t>100kgoe/1000GDP</a:t>
            </a:r>
            <a:r>
              <a:rPr lang="zh-CN" altLang="zh-CN" b="1" dirty="0">
                <a:solidFill>
                  <a:srgbClr val="FF0000"/>
                </a:solidFill>
                <a:latin typeface="Microsoft YaHei" panose="020B0503020204020204" pitchFamily="34" charset="-122"/>
                <a:ea typeface="Microsoft YaHei" panose="020B0503020204020204" pitchFamily="34" charset="-122"/>
              </a:rPr>
              <a:t>到</a:t>
            </a:r>
            <a:r>
              <a:rPr lang="en-US" altLang="zh-CN" b="1" dirty="0" smtClean="0">
                <a:solidFill>
                  <a:srgbClr val="FF0000"/>
                </a:solidFill>
                <a:latin typeface="Microsoft YaHei" panose="020B0503020204020204" pitchFamily="34" charset="-122"/>
                <a:ea typeface="Microsoft YaHei" panose="020B0503020204020204" pitchFamily="34" charset="-122"/>
              </a:rPr>
              <a:t>150kgoe/ 1000GDP</a:t>
            </a:r>
            <a:r>
              <a:rPr lang="zh-CN" altLang="zh-CN" b="1" dirty="0">
                <a:solidFill>
                  <a:srgbClr val="FF0000"/>
                </a:solidFill>
                <a:latin typeface="Microsoft YaHei" panose="020B0503020204020204" pitchFamily="34" charset="-122"/>
                <a:ea typeface="Microsoft YaHei" panose="020B0503020204020204" pitchFamily="34" charset="-122"/>
              </a:rPr>
              <a:t>之间。</a:t>
            </a:r>
            <a:endParaRPr lang="zh-CN" altLang="en-US" b="1" dirty="0">
              <a:solidFill>
                <a:srgbClr val="FF0000"/>
              </a:solidFill>
              <a:latin typeface="Microsoft YaHei" panose="020B0503020204020204" pitchFamily="34" charset="-122"/>
              <a:ea typeface="Microsoft YaHei" panose="020B0503020204020204" pitchFamily="34" charset="-122"/>
            </a:endParaRPr>
          </a:p>
          <a:p>
            <a:pPr marL="285750" indent="-285750">
              <a:lnSpc>
                <a:spcPts val="2400"/>
              </a:lnSpc>
              <a:buFont typeface="Arial" panose="020B0604020202020204" pitchFamily="34" charset="0"/>
              <a:buChar char="•"/>
            </a:pPr>
            <a:r>
              <a:rPr lang="zh-CN" altLang="zh-CN" dirty="0" smtClean="0">
                <a:latin typeface="Microsoft YaHei" panose="020B0503020204020204" pitchFamily="34" charset="-122"/>
                <a:ea typeface="Microsoft YaHei" panose="020B0503020204020204" pitchFamily="34" charset="-122"/>
              </a:rPr>
              <a:t>能源强度大于</a:t>
            </a:r>
            <a:r>
              <a:rPr lang="en-US" altLang="zh-CN" dirty="0">
                <a:latin typeface="Microsoft YaHei" panose="020B0503020204020204" pitchFamily="34" charset="-122"/>
                <a:ea typeface="Microsoft YaHei" panose="020B0503020204020204" pitchFamily="34" charset="-122"/>
              </a:rPr>
              <a:t>150kgoe/1000GDP</a:t>
            </a:r>
            <a:r>
              <a:rPr lang="zh-CN" altLang="zh-CN" dirty="0" smtClean="0">
                <a:latin typeface="Microsoft YaHei" panose="020B0503020204020204" pitchFamily="34" charset="-122"/>
                <a:ea typeface="Microsoft YaHei" panose="020B0503020204020204" pitchFamily="34" charset="-122"/>
              </a:rPr>
              <a:t>，能源强度降低对碳排放总量增长趋势的抑制作用并不明显</a:t>
            </a:r>
            <a:endParaRPr lang="en-US" altLang="zh-CN" dirty="0" smtClean="0">
              <a:latin typeface="Microsoft YaHei" panose="020B0503020204020204" pitchFamily="34" charset="-122"/>
              <a:ea typeface="Microsoft YaHei" panose="020B0503020204020204" pitchFamily="34" charset="-122"/>
            </a:endParaRPr>
          </a:p>
          <a:p>
            <a:pPr marL="285750" indent="-285750">
              <a:lnSpc>
                <a:spcPts val="2400"/>
              </a:lnSpc>
              <a:buFont typeface="Arial" panose="020B0604020202020204" pitchFamily="34" charset="0"/>
              <a:buChar char="•"/>
            </a:pPr>
            <a:r>
              <a:rPr lang="zh-CN" altLang="en-US" dirty="0" smtClean="0">
                <a:latin typeface="Microsoft YaHei" panose="020B0503020204020204" pitchFamily="34" charset="-122"/>
                <a:ea typeface="Microsoft YaHei" panose="020B0503020204020204" pitchFamily="34" charset="-122"/>
              </a:rPr>
              <a:t>发达国家已经多低于</a:t>
            </a:r>
            <a:r>
              <a:rPr lang="en-US" altLang="zh-CN" dirty="0" smtClean="0">
                <a:latin typeface="Microsoft YaHei" panose="020B0503020204020204" pitchFamily="34" charset="-122"/>
                <a:ea typeface="Microsoft YaHei" panose="020B0503020204020204" pitchFamily="34" charset="-122"/>
              </a:rPr>
              <a:t>150kgoe/1000$</a:t>
            </a:r>
            <a:r>
              <a:rPr lang="zh-CN" altLang="en-US" dirty="0" smtClean="0">
                <a:latin typeface="Microsoft YaHei" panose="020B0503020204020204" pitchFamily="34" charset="-122"/>
                <a:ea typeface="Microsoft YaHei" panose="020B0503020204020204" pitchFamily="34" charset="-122"/>
              </a:rPr>
              <a:t>；中国目前尚在</a:t>
            </a:r>
            <a:r>
              <a:rPr lang="en-US" altLang="zh-CN" dirty="0" smtClean="0">
                <a:latin typeface="Microsoft YaHei" panose="020B0503020204020204" pitchFamily="34" charset="-122"/>
                <a:ea typeface="Microsoft YaHei" panose="020B0503020204020204" pitchFamily="34" charset="-122"/>
              </a:rPr>
              <a:t>200kgoe/1000$</a:t>
            </a:r>
            <a:r>
              <a:rPr lang="zh-CN" altLang="en-US" dirty="0" smtClean="0">
                <a:latin typeface="Microsoft YaHei" panose="020B0503020204020204" pitchFamily="34" charset="-122"/>
                <a:ea typeface="Microsoft YaHei" panose="020B0503020204020204" pitchFamily="34" charset="-122"/>
              </a:rPr>
              <a:t>水平</a:t>
            </a:r>
            <a:r>
              <a:rPr lang="zh-CN" altLang="zh-CN" dirty="0" smtClean="0">
                <a:latin typeface="Microsoft YaHei" panose="020B0503020204020204" pitchFamily="34" charset="-122"/>
                <a:ea typeface="Microsoft YaHei" panose="020B0503020204020204" pitchFamily="34" charset="-122"/>
              </a:rPr>
              <a:t>。</a:t>
            </a:r>
            <a:endParaRPr lang="zh-CN" altLang="en-US" dirty="0" smtClean="0">
              <a:latin typeface="Microsoft YaHei" panose="020B0503020204020204" pitchFamily="34" charset="-122"/>
              <a:ea typeface="Microsoft YaHei" panose="020B0503020204020204" pitchFamily="34" charset="-122"/>
            </a:endParaRPr>
          </a:p>
        </p:txBody>
      </p:sp>
      <p:sp>
        <p:nvSpPr>
          <p:cNvPr id="2" name="TextBox 1"/>
          <p:cNvSpPr txBox="1"/>
          <p:nvPr/>
        </p:nvSpPr>
        <p:spPr>
          <a:xfrm>
            <a:off x="3457848" y="1340768"/>
            <a:ext cx="1224136" cy="369332"/>
          </a:xfrm>
          <a:prstGeom prst="rect">
            <a:avLst/>
          </a:prstGeom>
          <a:noFill/>
        </p:spPr>
        <p:txBody>
          <a:bodyPr wrap="square" rtlCol="0">
            <a:spAutoFit/>
          </a:bodyPr>
          <a:lstStyle/>
          <a:p>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英国</a:t>
            </a:r>
          </a:p>
        </p:txBody>
      </p:sp>
      <p:sp>
        <p:nvSpPr>
          <p:cNvPr id="6" name="TextBox 5"/>
          <p:cNvSpPr txBox="1"/>
          <p:nvPr/>
        </p:nvSpPr>
        <p:spPr>
          <a:xfrm>
            <a:off x="6444208" y="1412776"/>
            <a:ext cx="1224136" cy="369332"/>
          </a:xfrm>
          <a:prstGeom prst="rect">
            <a:avLst/>
          </a:prstGeom>
          <a:noFill/>
        </p:spPr>
        <p:txBody>
          <a:bodyPr wrap="square" rtlCol="0">
            <a:spAutoFit/>
          </a:bodyPr>
          <a:lstStyle/>
          <a:p>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中国</a:t>
            </a:r>
          </a:p>
        </p:txBody>
      </p:sp>
      <p:sp>
        <p:nvSpPr>
          <p:cNvPr id="7" name="TextBox 6"/>
          <p:cNvSpPr txBox="1"/>
          <p:nvPr/>
        </p:nvSpPr>
        <p:spPr>
          <a:xfrm>
            <a:off x="3491880" y="3635732"/>
            <a:ext cx="1224136" cy="369332"/>
          </a:xfrm>
          <a:prstGeom prst="rect">
            <a:avLst/>
          </a:prstGeom>
          <a:noFill/>
        </p:spPr>
        <p:txBody>
          <a:bodyPr wrap="square" rtlCol="0">
            <a:spAutoFit/>
          </a:bodyPr>
          <a:lstStyle/>
          <a:p>
            <a:r>
              <a:rPr lang="en-US" altLang="zh-CN" b="1" dirty="0">
                <a:solidFill>
                  <a:schemeClr val="accent3">
                    <a:lumMod val="75000"/>
                  </a:schemeClr>
                </a:solidFill>
                <a:latin typeface="Microsoft YaHei" panose="020B0503020204020204" pitchFamily="34" charset="-122"/>
                <a:ea typeface="Microsoft YaHei" panose="020B0503020204020204" pitchFamily="34" charset="-122"/>
              </a:rPr>
              <a:t>OECD</a:t>
            </a:r>
            <a:endParaRPr lang="zh-CN" altLang="en-US" b="1" dirty="0">
              <a:solidFill>
                <a:schemeClr val="accent3">
                  <a:lumMod val="75000"/>
                </a:schemeClr>
              </a:solidFill>
              <a:latin typeface="Microsoft YaHei" panose="020B0503020204020204" pitchFamily="34" charset="-122"/>
              <a:ea typeface="Microsoft YaHei" panose="020B0503020204020204" pitchFamily="34" charset="-122"/>
            </a:endParaRPr>
          </a:p>
        </p:txBody>
      </p:sp>
      <p:sp>
        <p:nvSpPr>
          <p:cNvPr id="8" name="TextBox 7"/>
          <p:cNvSpPr txBox="1"/>
          <p:nvPr/>
        </p:nvSpPr>
        <p:spPr>
          <a:xfrm>
            <a:off x="6444208" y="3563724"/>
            <a:ext cx="1224136" cy="369332"/>
          </a:xfrm>
          <a:prstGeom prst="rect">
            <a:avLst/>
          </a:prstGeom>
          <a:noFill/>
        </p:spPr>
        <p:txBody>
          <a:bodyPr wrap="square" rtlCol="0">
            <a:spAutoFit/>
          </a:bodyPr>
          <a:lstStyle/>
          <a:p>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美国</a:t>
            </a:r>
          </a:p>
        </p:txBody>
      </p:sp>
      <p:sp>
        <p:nvSpPr>
          <p:cNvPr id="9" name="TextBox 8"/>
          <p:cNvSpPr txBox="1"/>
          <p:nvPr/>
        </p:nvSpPr>
        <p:spPr>
          <a:xfrm>
            <a:off x="3491880" y="5723964"/>
            <a:ext cx="1224136" cy="369332"/>
          </a:xfrm>
          <a:prstGeom prst="rect">
            <a:avLst/>
          </a:prstGeom>
          <a:noFill/>
        </p:spPr>
        <p:txBody>
          <a:bodyPr wrap="square" rtlCol="0">
            <a:spAutoFit/>
          </a:bodyPr>
          <a:lstStyle/>
          <a:p>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德国</a:t>
            </a:r>
          </a:p>
        </p:txBody>
      </p:sp>
      <p:sp>
        <p:nvSpPr>
          <p:cNvPr id="13" name="TextBox 12"/>
          <p:cNvSpPr txBox="1"/>
          <p:nvPr/>
        </p:nvSpPr>
        <p:spPr>
          <a:xfrm>
            <a:off x="6444208" y="5723964"/>
            <a:ext cx="1224136" cy="369332"/>
          </a:xfrm>
          <a:prstGeom prst="rect">
            <a:avLst/>
          </a:prstGeom>
          <a:noFill/>
        </p:spPr>
        <p:txBody>
          <a:bodyPr wrap="square" rtlCol="0">
            <a:spAutoFit/>
          </a:bodyPr>
          <a:lstStyle/>
          <a:p>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法国</a:t>
            </a:r>
          </a:p>
        </p:txBody>
      </p:sp>
    </p:spTree>
    <p:extLst>
      <p:ext uri="{BB962C8B-B14F-4D97-AF65-F5344CB8AC3E}">
        <p14:creationId xmlns="" xmlns:p14="http://schemas.microsoft.com/office/powerpoint/2010/main" val="9712785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116632"/>
            <a:ext cx="7499350" cy="882352"/>
          </a:xfrm>
        </p:spPr>
        <p:txBody>
          <a:bodyPr>
            <a:normAutofit/>
          </a:bodyPr>
          <a:lstStyle/>
          <a:p>
            <a:r>
              <a:rPr lang="zh-CN" altLang="en-US" sz="3200" b="1" dirty="0" smtClean="0">
                <a:latin typeface="Microsoft YaHei" panose="020B0503020204020204" pitchFamily="34" charset="-122"/>
                <a:ea typeface="Microsoft YaHei" panose="020B0503020204020204" pitchFamily="34" charset="-122"/>
              </a:rPr>
              <a:t>城镇化与碳排放</a:t>
            </a:r>
            <a:r>
              <a:rPr lang="zh-CN" altLang="en-US" sz="3200" b="1" dirty="0">
                <a:latin typeface="Microsoft YaHei" panose="020B0503020204020204" pitchFamily="34" charset="-122"/>
                <a:ea typeface="Microsoft YaHei" panose="020B0503020204020204" pitchFamily="34" charset="-122"/>
              </a:rPr>
              <a:t>峰值</a:t>
            </a:r>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extLst>
              <p:ext uri="{D42A27DB-BD31-4B8C-83A1-F6EECF244321}">
                <p14:modId xmlns="" xmlns:p14="http://schemas.microsoft.com/office/powerpoint/2010/main" val="3941473464"/>
              </p:ext>
            </p:extLst>
          </p:nvPr>
        </p:nvGraphicFramePr>
        <p:xfrm>
          <a:off x="1785918" y="980728"/>
          <a:ext cx="6572296" cy="4680520"/>
        </p:xfrm>
        <a:graphic>
          <a:graphicData uri="http://schemas.openxmlformats.org/presentationml/2006/ole">
            <p:oleObj spid="_x0000_s1138" name="Visio" r:id="rId4" imgW="5086940" imgH="5797941" progId="">
              <p:embed/>
            </p:oleObj>
          </a:graphicData>
        </a:graphic>
      </p:graphicFrame>
      <p:sp>
        <p:nvSpPr>
          <p:cNvPr id="6" name="内容占位符 2"/>
          <p:cNvSpPr>
            <a:spLocks noGrp="1"/>
          </p:cNvSpPr>
          <p:nvPr>
            <p:ph idx="1"/>
          </p:nvPr>
        </p:nvSpPr>
        <p:spPr>
          <a:xfrm>
            <a:off x="3131840" y="1124744"/>
            <a:ext cx="5313276" cy="375667"/>
          </a:xfrm>
        </p:spPr>
        <p:txBody>
          <a:bodyPr>
            <a:normAutofit/>
          </a:bodyPr>
          <a:lstStyle/>
          <a:p>
            <a:pPr algn="ctr">
              <a:buNone/>
            </a:pPr>
            <a:r>
              <a:rPr lang="zh-CN" altLang="en-US" sz="1600" b="1" dirty="0" smtClean="0">
                <a:latin typeface="Microsoft YaHei" panose="020B0503020204020204" pitchFamily="34" charset="-122"/>
                <a:ea typeface="Microsoft YaHei" panose="020B0503020204020204" pitchFamily="34" charset="-122"/>
              </a:rPr>
              <a:t>碳排放随城镇化发展阶段的划分</a:t>
            </a:r>
            <a:endParaRPr lang="zh-CN" altLang="en-US" sz="1600" b="1" dirty="0">
              <a:latin typeface="Microsoft YaHei" panose="020B0503020204020204" pitchFamily="34" charset="-122"/>
              <a:ea typeface="Microsoft YaHei" panose="020B0503020204020204" pitchFamily="34" charset="-122"/>
            </a:endParaRPr>
          </a:p>
        </p:txBody>
      </p:sp>
      <p:sp>
        <p:nvSpPr>
          <p:cNvPr id="7" name="内容占位符 2"/>
          <p:cNvSpPr txBox="1">
            <a:spLocks/>
          </p:cNvSpPr>
          <p:nvPr/>
        </p:nvSpPr>
        <p:spPr>
          <a:xfrm>
            <a:off x="5255568" y="1385392"/>
            <a:ext cx="3888432" cy="5472608"/>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220000"/>
              </a:lnSpc>
              <a:spcBef>
                <a:spcPct val="20000"/>
              </a:spcBef>
              <a:spcAft>
                <a:spcPts val="0"/>
              </a:spcAft>
              <a:buClrTx/>
              <a:buSzTx/>
              <a:buFont typeface="Arial" pitchFamily="34" charset="0"/>
              <a:buChar char="•"/>
              <a:tabLst/>
              <a:defRPr/>
            </a:pP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内容占位符 2"/>
          <p:cNvSpPr txBox="1">
            <a:spLocks/>
          </p:cNvSpPr>
          <p:nvPr/>
        </p:nvSpPr>
        <p:spPr>
          <a:xfrm>
            <a:off x="1259632" y="5805264"/>
            <a:ext cx="7656636" cy="1008112"/>
          </a:xfrm>
          <a:prstGeom prst="rect">
            <a:avLst/>
          </a:prstGeom>
        </p:spPr>
        <p:txBody>
          <a:bodyPr vert="horz" lIns="91440" tIns="45720" rIns="91440" bIns="45720" rtlCol="0">
            <a:noAutofit/>
          </a:bodyPr>
          <a:lstStyle/>
          <a:p>
            <a:pPr marL="342900" lvl="0" indent="-342900">
              <a:spcBef>
                <a:spcPct val="20000"/>
              </a:spcBef>
              <a:buFont typeface="Arial" pitchFamily="34" charset="0"/>
              <a:buChar char="•"/>
            </a:pPr>
            <a:r>
              <a:rPr lang="zh-CN" altLang="zh-CN" dirty="0" smtClean="0">
                <a:latin typeface="Microsoft YaHei" panose="020B0503020204020204" pitchFamily="34" charset="-122"/>
                <a:ea typeface="Microsoft YaHei" panose="020B0503020204020204" pitchFamily="34" charset="-122"/>
              </a:rPr>
              <a:t>随着城镇化的长期发展，</a:t>
            </a:r>
            <a:r>
              <a:rPr lang="zh-CN" altLang="en-US" dirty="0" smtClean="0">
                <a:latin typeface="Microsoft YaHei" panose="020B0503020204020204" pitchFamily="34" charset="-122"/>
                <a:ea typeface="Microsoft YaHei" panose="020B0503020204020204" pitchFamily="34" charset="-122"/>
              </a:rPr>
              <a:t>碳排放强度、人均碳排放和碳排放总量的</a:t>
            </a:r>
            <a:r>
              <a:rPr lang="zh-CN" altLang="zh-CN" dirty="0" smtClean="0">
                <a:latin typeface="Microsoft YaHei" panose="020B0503020204020204" pitchFamily="34" charset="-122"/>
                <a:ea typeface="Microsoft YaHei" panose="020B0503020204020204" pitchFamily="34" charset="-122"/>
              </a:rPr>
              <a:t>三种倒</a:t>
            </a:r>
            <a:r>
              <a:rPr lang="en-US" altLang="zh-CN" dirty="0" smtClean="0">
                <a:latin typeface="Microsoft YaHei" panose="020B0503020204020204" pitchFamily="34" charset="-122"/>
                <a:ea typeface="Microsoft YaHei" panose="020B0503020204020204" pitchFamily="34" charset="-122"/>
              </a:rPr>
              <a:t>U</a:t>
            </a:r>
            <a:r>
              <a:rPr lang="zh-CN" altLang="zh-CN" dirty="0" smtClean="0">
                <a:latin typeface="Microsoft YaHei" panose="020B0503020204020204" pitchFamily="34" charset="-122"/>
                <a:ea typeface="Microsoft YaHei" panose="020B0503020204020204" pitchFamily="34" charset="-122"/>
              </a:rPr>
              <a:t>型曲线不仅各自存在，而且峰值是依次出现的</a:t>
            </a:r>
            <a:r>
              <a:rPr lang="zh-CN" altLang="en-US" dirty="0" smtClean="0">
                <a:latin typeface="Microsoft YaHei" panose="020B0503020204020204" pitchFamily="34" charset="-122"/>
                <a:ea typeface="Microsoft YaHei" panose="020B0503020204020204" pitchFamily="34" charset="-122"/>
              </a:rPr>
              <a:t>，该规律可以通过欧美等发达国家的历史数据等到进一步验证</a:t>
            </a:r>
            <a:endParaRPr kumimoji="0" lang="zh-CN" altLang="en-US" b="0"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10623037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lum bright="70000" contrast="-70000"/>
            <a:extLst>
              <a:ext uri="{28A0092B-C50C-407E-A947-70E740481C1C}">
                <a14:useLocalDpi xmlns="" xmlns:a14="http://schemas.microsoft.com/office/drawing/2010/main" val="0"/>
              </a:ext>
            </a:extLst>
          </a:blip>
          <a:srcRect b="5405"/>
          <a:stretch/>
        </p:blipFill>
        <p:spPr>
          <a:xfrm>
            <a:off x="-39179" y="0"/>
            <a:ext cx="9222358" cy="6858000"/>
          </a:xfrm>
          <a:prstGeom prst="rect">
            <a:avLst/>
          </a:prstGeom>
        </p:spPr>
      </p:pic>
      <p:sp>
        <p:nvSpPr>
          <p:cNvPr id="2" name="标题 1"/>
          <p:cNvSpPr>
            <a:spLocks noGrp="1"/>
          </p:cNvSpPr>
          <p:nvPr>
            <p:ph type="title"/>
          </p:nvPr>
        </p:nvSpPr>
        <p:spPr>
          <a:xfrm>
            <a:off x="971600" y="260648"/>
            <a:ext cx="4000996" cy="922114"/>
          </a:xfrm>
        </p:spPr>
        <p:txBody>
          <a:bodyPr>
            <a:normAutofit/>
          </a:bodyPr>
          <a:lstStyle/>
          <a:p>
            <a:r>
              <a:rPr lang="zh-CN" altLang="en-US" sz="2800" b="1" dirty="0" smtClean="0">
                <a:effectLst/>
                <a:latin typeface="Microsoft YaHei" panose="020B0503020204020204" pitchFamily="34" charset="-122"/>
                <a:ea typeface="Microsoft YaHei" panose="020B0503020204020204" pitchFamily="34" charset="-122"/>
              </a:rPr>
              <a:t>中国的碳排放与城镇化</a:t>
            </a:r>
            <a:endParaRPr lang="zh-CN" altLang="en-US" sz="2800" b="1" dirty="0">
              <a:effectLst/>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5004048" y="1268760"/>
            <a:ext cx="3888432" cy="5472608"/>
          </a:xfrm>
        </p:spPr>
        <p:txBody>
          <a:bodyPr>
            <a:noAutofit/>
          </a:bodyPr>
          <a:lstStyle/>
          <a:p>
            <a:pPr>
              <a:lnSpc>
                <a:spcPct val="150000"/>
              </a:lnSpc>
            </a:pPr>
            <a:r>
              <a:rPr lang="zh-CN" altLang="zh-CN" sz="1800" dirty="0" smtClean="0">
                <a:latin typeface="Microsoft YaHei" panose="020B0503020204020204" pitchFamily="34" charset="-122"/>
                <a:ea typeface="Microsoft YaHei" panose="020B0503020204020204" pitchFamily="34" charset="-122"/>
              </a:rPr>
              <a:t>就城镇化率所处的阶段而言，</a:t>
            </a:r>
            <a:r>
              <a:rPr lang="zh-CN" altLang="en-US" sz="1800" dirty="0" smtClean="0">
                <a:latin typeface="Microsoft YaHei" panose="020B0503020204020204" pitchFamily="34" charset="-122"/>
                <a:ea typeface="Microsoft YaHei" panose="020B0503020204020204" pitchFamily="34" charset="-122"/>
              </a:rPr>
              <a:t>中国</a:t>
            </a:r>
            <a:r>
              <a:rPr lang="zh-CN" altLang="zh-CN" sz="1800" dirty="0" smtClean="0">
                <a:latin typeface="Microsoft YaHei" panose="020B0503020204020204" pitchFamily="34" charset="-122"/>
                <a:ea typeface="Microsoft YaHei" panose="020B0503020204020204" pitchFamily="34" charset="-122"/>
              </a:rPr>
              <a:t>已经提前实现了碳排放强度的峰值</a:t>
            </a:r>
            <a:endParaRPr lang="en-US" altLang="zh-CN" sz="1800" dirty="0" smtClean="0">
              <a:latin typeface="Microsoft YaHei" panose="020B0503020204020204" pitchFamily="34" charset="-122"/>
              <a:ea typeface="Microsoft YaHei" panose="020B0503020204020204" pitchFamily="34" charset="-122"/>
            </a:endParaRPr>
          </a:p>
          <a:p>
            <a:pPr>
              <a:lnSpc>
                <a:spcPct val="150000"/>
              </a:lnSpc>
            </a:pPr>
            <a:r>
              <a:rPr lang="zh-CN" altLang="zh-CN" sz="1800" dirty="0" smtClean="0">
                <a:latin typeface="Microsoft YaHei" panose="020B0503020204020204" pitchFamily="34" charset="-122"/>
                <a:ea typeface="Microsoft YaHei" panose="020B0503020204020204" pitchFamily="34" charset="-122"/>
              </a:rPr>
              <a:t>根据国际城镇化发展与碳排放的历史经验，人均排放峰值大约出现在城镇化率为</a:t>
            </a:r>
            <a:r>
              <a:rPr lang="en-US" altLang="zh-CN" sz="1800" dirty="0" smtClean="0">
                <a:latin typeface="Microsoft YaHei" panose="020B0503020204020204" pitchFamily="34" charset="-122"/>
                <a:ea typeface="Microsoft YaHei" panose="020B0503020204020204" pitchFamily="34" charset="-122"/>
              </a:rPr>
              <a:t>70%</a:t>
            </a:r>
            <a:r>
              <a:rPr lang="zh-CN" altLang="zh-CN" sz="1800" dirty="0" smtClean="0">
                <a:latin typeface="Microsoft YaHei" panose="020B0503020204020204" pitchFamily="34" charset="-122"/>
                <a:ea typeface="Microsoft YaHei" panose="020B0503020204020204" pitchFamily="34" charset="-122"/>
              </a:rPr>
              <a:t>的阶段</a:t>
            </a:r>
            <a:endParaRPr lang="en-US" altLang="zh-CN" sz="1800" dirty="0" smtClean="0">
              <a:latin typeface="Microsoft YaHei" panose="020B0503020204020204" pitchFamily="34" charset="-122"/>
              <a:ea typeface="Microsoft YaHei" panose="020B0503020204020204" pitchFamily="34" charset="-122"/>
            </a:endParaRPr>
          </a:p>
          <a:p>
            <a:pPr>
              <a:lnSpc>
                <a:spcPct val="150000"/>
              </a:lnSpc>
            </a:pPr>
            <a:r>
              <a:rPr lang="zh-CN" altLang="zh-CN" sz="1800" dirty="0" smtClean="0">
                <a:latin typeface="Microsoft YaHei" panose="020B0503020204020204" pitchFamily="34" charset="-122"/>
                <a:ea typeface="Microsoft YaHei" panose="020B0503020204020204" pitchFamily="34" charset="-122"/>
              </a:rPr>
              <a:t>大量研究认为中国的城镇化率到达</a:t>
            </a:r>
            <a:r>
              <a:rPr lang="en-US" altLang="zh-CN" sz="1800" dirty="0" smtClean="0">
                <a:latin typeface="Microsoft YaHei" panose="020B0503020204020204" pitchFamily="34" charset="-122"/>
                <a:ea typeface="Microsoft YaHei" panose="020B0503020204020204" pitchFamily="34" charset="-122"/>
              </a:rPr>
              <a:t>70%</a:t>
            </a:r>
            <a:r>
              <a:rPr lang="zh-CN" altLang="zh-CN" sz="1800" dirty="0" smtClean="0">
                <a:latin typeface="Microsoft YaHei" panose="020B0503020204020204" pitchFamily="34" charset="-122"/>
                <a:ea typeface="Microsoft YaHei" panose="020B0503020204020204" pitchFamily="34" charset="-122"/>
              </a:rPr>
              <a:t>左右还需要</a:t>
            </a:r>
            <a:r>
              <a:rPr lang="en-US" altLang="zh-CN" sz="1800" dirty="0" smtClean="0">
                <a:latin typeface="Microsoft YaHei" panose="020B0503020204020204" pitchFamily="34" charset="-122"/>
                <a:ea typeface="Microsoft YaHei" panose="020B0503020204020204" pitchFamily="34" charset="-122"/>
              </a:rPr>
              <a:t>15</a:t>
            </a:r>
            <a:r>
              <a:rPr lang="zh-CN" altLang="zh-CN" sz="1800" dirty="0" smtClean="0">
                <a:latin typeface="Microsoft YaHei" panose="020B0503020204020204" pitchFamily="34" charset="-122"/>
                <a:ea typeface="Microsoft YaHei" panose="020B0503020204020204" pitchFamily="34" charset="-122"/>
              </a:rPr>
              <a:t>年左右的时间，即</a:t>
            </a:r>
            <a:r>
              <a:rPr lang="en-US" altLang="zh-CN" sz="1800" dirty="0" smtClean="0">
                <a:latin typeface="Microsoft YaHei" panose="020B0503020204020204" pitchFamily="34" charset="-122"/>
                <a:ea typeface="Microsoft YaHei" panose="020B0503020204020204" pitchFamily="34" charset="-122"/>
              </a:rPr>
              <a:t>2030</a:t>
            </a:r>
            <a:r>
              <a:rPr lang="zh-CN" altLang="zh-CN" sz="1800" dirty="0" smtClean="0">
                <a:latin typeface="Microsoft YaHei" panose="020B0503020204020204" pitchFamily="34" charset="-122"/>
                <a:ea typeface="Microsoft YaHei" panose="020B0503020204020204" pitchFamily="34" charset="-122"/>
              </a:rPr>
              <a:t>年前后，所以</a:t>
            </a:r>
            <a:r>
              <a:rPr lang="zh-CN" altLang="zh-CN" sz="2400" b="1" dirty="0" smtClean="0">
                <a:solidFill>
                  <a:srgbClr val="FF0000"/>
                </a:solidFill>
                <a:latin typeface="Microsoft YaHei" panose="020B0503020204020204" pitchFamily="34" charset="-122"/>
                <a:ea typeface="Microsoft YaHei" panose="020B0503020204020204" pitchFamily="34" charset="-122"/>
              </a:rPr>
              <a:t>中国人均碳排放的峰值很可能出现在</a:t>
            </a:r>
            <a:r>
              <a:rPr lang="en-US" altLang="zh-CN" sz="2400" b="1" dirty="0" smtClean="0">
                <a:solidFill>
                  <a:srgbClr val="FF0000"/>
                </a:solidFill>
                <a:latin typeface="Microsoft YaHei" panose="020B0503020204020204" pitchFamily="34" charset="-122"/>
                <a:ea typeface="Microsoft YaHei" panose="020B0503020204020204" pitchFamily="34" charset="-122"/>
              </a:rPr>
              <a:t>2030</a:t>
            </a:r>
            <a:r>
              <a:rPr lang="zh-CN" altLang="zh-CN" sz="2400" b="1" dirty="0" smtClean="0">
                <a:solidFill>
                  <a:srgbClr val="FF0000"/>
                </a:solidFill>
                <a:latin typeface="Microsoft YaHei" panose="020B0503020204020204" pitchFamily="34" charset="-122"/>
                <a:ea typeface="Microsoft YaHei" panose="020B0503020204020204" pitchFamily="34" charset="-122"/>
              </a:rPr>
              <a:t>年左右</a:t>
            </a:r>
            <a:endParaRPr lang="zh-CN" altLang="en-US" sz="1800" b="1" dirty="0">
              <a:solidFill>
                <a:srgbClr val="FF0000"/>
              </a:solidFill>
              <a:latin typeface="Microsoft YaHei" panose="020B0503020204020204" pitchFamily="34" charset="-122"/>
              <a:ea typeface="Microsoft YaHei" panose="020B0503020204020204" pitchFamily="34" charset="-122"/>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49" name="Object 1"/>
          <p:cNvGraphicFramePr>
            <a:graphicFrameLocks noChangeAspect="1"/>
          </p:cNvGraphicFramePr>
          <p:nvPr>
            <p:extLst>
              <p:ext uri="{D42A27DB-BD31-4B8C-83A1-F6EECF244321}">
                <p14:modId xmlns="" xmlns:p14="http://schemas.microsoft.com/office/powerpoint/2010/main" val="41367902"/>
              </p:ext>
            </p:extLst>
          </p:nvPr>
        </p:nvGraphicFramePr>
        <p:xfrm>
          <a:off x="827584" y="1268760"/>
          <a:ext cx="4176464" cy="4867275"/>
        </p:xfrm>
        <a:graphic>
          <a:graphicData uri="http://schemas.openxmlformats.org/presentationml/2006/ole">
            <p:oleObj spid="_x0000_s2162" name="Visio" r:id="rId4" imgW="6413658" imgH="6776887" progId="">
              <p:embed/>
            </p:oleObj>
          </a:graphicData>
        </a:graphic>
      </p:graphicFrame>
    </p:spTree>
    <p:extLst>
      <p:ext uri="{BB962C8B-B14F-4D97-AF65-F5344CB8AC3E}">
        <p14:creationId xmlns="" xmlns:p14="http://schemas.microsoft.com/office/powerpoint/2010/main" val="41535467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lum bright="70000" contrast="-70000"/>
            <a:extLst>
              <a:ext uri="{28A0092B-C50C-407E-A947-70E740481C1C}">
                <a14:useLocalDpi xmlns="" xmlns:a14="http://schemas.microsoft.com/office/drawing/2010/main" val="0"/>
              </a:ext>
            </a:extLst>
          </a:blip>
          <a:srcRect l="42707"/>
          <a:stretch/>
        </p:blipFill>
        <p:spPr>
          <a:xfrm>
            <a:off x="1043608" y="0"/>
            <a:ext cx="8100392" cy="6858000"/>
          </a:xfrm>
          <a:prstGeom prst="rect">
            <a:avLst/>
          </a:prstGeom>
        </p:spPr>
      </p:pic>
      <p:sp>
        <p:nvSpPr>
          <p:cNvPr id="2" name="标题 1"/>
          <p:cNvSpPr>
            <a:spLocks noGrp="1"/>
          </p:cNvSpPr>
          <p:nvPr>
            <p:ph type="title"/>
          </p:nvPr>
        </p:nvSpPr>
        <p:spPr>
          <a:xfrm>
            <a:off x="1187624" y="332656"/>
            <a:ext cx="7499350" cy="1143000"/>
          </a:xfrm>
        </p:spPr>
        <p:txBody>
          <a:bodyPr>
            <a:normAutofit/>
          </a:bodyPr>
          <a:lstStyle/>
          <a:p>
            <a:r>
              <a:rPr lang="zh-CN" altLang="en-US" sz="3200" b="1" dirty="0">
                <a:solidFill>
                  <a:schemeClr val="tx1"/>
                </a:solidFill>
                <a:latin typeface="Microsoft YaHei" panose="020B0503020204020204" pitchFamily="34" charset="-122"/>
                <a:ea typeface="Microsoft YaHei" panose="020B0503020204020204" pitchFamily="34" charset="-122"/>
              </a:rPr>
              <a:t>人口趋势与排放峰值</a:t>
            </a:r>
            <a:endParaRPr lang="en-US" sz="3200" b="1" dirty="0"/>
          </a:p>
        </p:txBody>
      </p:sp>
      <p:sp>
        <p:nvSpPr>
          <p:cNvPr id="3" name="内容占位符 2"/>
          <p:cNvSpPr>
            <a:spLocks noGrp="1"/>
          </p:cNvSpPr>
          <p:nvPr>
            <p:ph idx="1"/>
          </p:nvPr>
        </p:nvSpPr>
        <p:spPr>
          <a:xfrm>
            <a:off x="1331640" y="1556792"/>
            <a:ext cx="7416824" cy="4691608"/>
          </a:xfrm>
        </p:spPr>
        <p:txBody>
          <a:bodyPr/>
          <a:lstStyle/>
          <a:p>
            <a:pPr>
              <a:lnSpc>
                <a:spcPct val="150000"/>
              </a:lnSpc>
            </a:pPr>
            <a:r>
              <a:rPr lang="zh-CN" altLang="en-US" sz="2200" dirty="0" smtClean="0">
                <a:latin typeface="Microsoft YaHei" panose="020B0503020204020204" pitchFamily="34" charset="-122"/>
                <a:ea typeface="Microsoft YaHei" panose="020B0503020204020204" pitchFamily="34" charset="-122"/>
              </a:rPr>
              <a:t>中国面临人口总量和人均排放量共同增长，处于刚性上升阶段</a:t>
            </a:r>
            <a:endParaRPr lang="en-US" altLang="zh-CN" sz="2200" dirty="0" smtClean="0">
              <a:latin typeface="Microsoft YaHei" panose="020B0503020204020204" pitchFamily="34" charset="-122"/>
              <a:ea typeface="Microsoft YaHei" panose="020B0503020204020204" pitchFamily="34" charset="-122"/>
            </a:endParaRPr>
          </a:p>
          <a:p>
            <a:pPr>
              <a:lnSpc>
                <a:spcPct val="150000"/>
              </a:lnSpc>
            </a:pPr>
            <a:r>
              <a:rPr lang="zh-CN" altLang="en-US" sz="2200" dirty="0" smtClean="0">
                <a:latin typeface="Microsoft YaHei" panose="020B0503020204020204" pitchFamily="34" charset="-122"/>
                <a:ea typeface="Microsoft YaHei" panose="020B0503020204020204" pitchFamily="34" charset="-122"/>
              </a:rPr>
              <a:t>计划生育政策调整，将会导致人口峰值年份推后，单独二孩人口峰值可能推后</a:t>
            </a:r>
            <a:r>
              <a:rPr lang="en-US" altLang="zh-CN" sz="2200" dirty="0" smtClean="0">
                <a:latin typeface="Microsoft YaHei" panose="020B0503020204020204" pitchFamily="34" charset="-122"/>
                <a:ea typeface="Microsoft YaHei" panose="020B0503020204020204" pitchFamily="34" charset="-122"/>
              </a:rPr>
              <a:t>3</a:t>
            </a:r>
            <a:r>
              <a:rPr lang="zh-CN" altLang="en-US" sz="2200" dirty="0" smtClean="0">
                <a:latin typeface="Microsoft YaHei" panose="020B0503020204020204" pitchFamily="34" charset="-122"/>
                <a:ea typeface="Microsoft YaHei" panose="020B0503020204020204" pitchFamily="34" charset="-122"/>
              </a:rPr>
              <a:t>年左右，全面放开二孩，人口峰值可能出现在</a:t>
            </a:r>
            <a:r>
              <a:rPr lang="en-US" altLang="zh-CN" sz="2200" dirty="0" smtClean="0">
                <a:latin typeface="Microsoft YaHei" panose="020B0503020204020204" pitchFamily="34" charset="-122"/>
                <a:ea typeface="Microsoft YaHei" panose="020B0503020204020204" pitchFamily="34" charset="-122"/>
              </a:rPr>
              <a:t>2028-2030</a:t>
            </a:r>
            <a:r>
              <a:rPr lang="zh-CN" altLang="en-US" sz="2200" dirty="0" smtClean="0">
                <a:latin typeface="Microsoft YaHei" panose="020B0503020204020204" pitchFamily="34" charset="-122"/>
                <a:ea typeface="Microsoft YaHei" panose="020B0503020204020204" pitchFamily="34" charset="-122"/>
              </a:rPr>
              <a:t>年</a:t>
            </a:r>
            <a:endParaRPr lang="en-US" altLang="zh-CN" sz="2200" dirty="0" smtClean="0">
              <a:latin typeface="Microsoft YaHei" panose="020B0503020204020204" pitchFamily="34" charset="-122"/>
              <a:ea typeface="Microsoft YaHei" panose="020B0503020204020204" pitchFamily="34" charset="-122"/>
            </a:endParaRPr>
          </a:p>
          <a:p>
            <a:pPr>
              <a:lnSpc>
                <a:spcPct val="150000"/>
              </a:lnSpc>
            </a:pPr>
            <a:r>
              <a:rPr lang="zh-CN" altLang="en-US" sz="2200" dirty="0" smtClean="0">
                <a:latin typeface="Microsoft YaHei" panose="020B0503020204020204" pitchFamily="34" charset="-122"/>
                <a:ea typeface="Microsoft YaHei" panose="020B0503020204020204" pitchFamily="34" charset="-122"/>
              </a:rPr>
              <a:t>家庭人口规模缩小，导致家庭单位数量扩张，家电、汽车等消费品规模消费减少，家庭能源消费增加</a:t>
            </a:r>
            <a:endParaRPr lang="en-US" altLang="zh-CN" sz="2200" dirty="0" smtClean="0">
              <a:latin typeface="Microsoft YaHei" panose="020B0503020204020204" pitchFamily="34" charset="-122"/>
              <a:ea typeface="Microsoft YaHei" panose="020B0503020204020204" pitchFamily="34" charset="-122"/>
            </a:endParaRPr>
          </a:p>
          <a:p>
            <a:endParaRPr lang="en-US" dirty="0"/>
          </a:p>
        </p:txBody>
      </p:sp>
    </p:spTree>
    <p:extLst>
      <p:ext uri="{BB962C8B-B14F-4D97-AF65-F5344CB8AC3E}">
        <p14:creationId xmlns="" xmlns:p14="http://schemas.microsoft.com/office/powerpoint/2010/main" val="31059787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lum bright="70000" contrast="-70000"/>
            <a:extLst>
              <a:ext uri="{28A0092B-C50C-407E-A947-70E740481C1C}">
                <a14:useLocalDpi xmlns="" xmlns:a14="http://schemas.microsoft.com/office/drawing/2010/main" val="0"/>
              </a:ext>
            </a:extLst>
          </a:blip>
          <a:srcRect l="23356" t="25738" r="40936" b="25188"/>
          <a:stretch/>
        </p:blipFill>
        <p:spPr>
          <a:xfrm>
            <a:off x="971600" y="0"/>
            <a:ext cx="8172400" cy="6858000"/>
          </a:xfrm>
          <a:prstGeom prst="rect">
            <a:avLst/>
          </a:prstGeom>
        </p:spPr>
      </p:pic>
      <p:graphicFrame>
        <p:nvGraphicFramePr>
          <p:cNvPr id="4" name="表格 3"/>
          <p:cNvGraphicFramePr>
            <a:graphicFrameLocks noGrp="1"/>
          </p:cNvGraphicFramePr>
          <p:nvPr>
            <p:extLst>
              <p:ext uri="{D42A27DB-BD31-4B8C-83A1-F6EECF244321}">
                <p14:modId xmlns="" xmlns:p14="http://schemas.microsoft.com/office/powerpoint/2010/main" val="2361030383"/>
              </p:ext>
            </p:extLst>
          </p:nvPr>
        </p:nvGraphicFramePr>
        <p:xfrm>
          <a:off x="1115616" y="1556792"/>
          <a:ext cx="7704855" cy="4752531"/>
        </p:xfrm>
        <a:graphic>
          <a:graphicData uri="http://schemas.openxmlformats.org/drawingml/2006/table">
            <a:tbl>
              <a:tblPr firstRow="1" firstCol="1" lastRow="1" lastCol="1" bandRow="1" bandCol="1">
                <a:tableStyleId>{5C22544A-7EE6-4342-B048-85BDC9FD1C3A}</a:tableStyleId>
              </a:tblPr>
              <a:tblGrid>
                <a:gridCol w="3574759"/>
                <a:gridCol w="1165682"/>
                <a:gridCol w="1476531"/>
                <a:gridCol w="1487883"/>
              </a:tblGrid>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假设</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ctr">
                        <a:spcBef>
                          <a:spcPts val="0"/>
                        </a:spcBef>
                        <a:spcAft>
                          <a:spcPts val="0"/>
                        </a:spcAft>
                      </a:pPr>
                      <a:r>
                        <a:rPr lang="zh-CN" sz="1400" kern="100">
                          <a:solidFill>
                            <a:schemeClr val="tx1"/>
                          </a:solidFill>
                          <a:effectLst/>
                          <a:latin typeface="Microsoft YaHei" panose="020B0503020204020204" pitchFamily="34" charset="-122"/>
                          <a:ea typeface="Microsoft YaHei" panose="020B0503020204020204" pitchFamily="34" charset="-122"/>
                        </a:rPr>
                        <a:t>峰值年份</a:t>
                      </a:r>
                      <a:endParaRPr lang="en-US" sz="1400" kern="10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ctr">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峰值</a:t>
                      </a:r>
                      <a:r>
                        <a:rPr lang="zh-CN" sz="1400" kern="100" dirty="0" smtClean="0">
                          <a:solidFill>
                            <a:schemeClr val="tx1"/>
                          </a:solidFill>
                          <a:effectLst/>
                          <a:latin typeface="Microsoft YaHei" panose="020B0503020204020204" pitchFamily="34" charset="-122"/>
                          <a:ea typeface="Microsoft YaHei" panose="020B0503020204020204" pitchFamily="34" charset="-122"/>
                        </a:rPr>
                        <a:t>人均</a:t>
                      </a:r>
                      <a:endParaRPr lang="en-US" altLang="zh-CN" sz="1400" kern="100" dirty="0" smtClean="0">
                        <a:solidFill>
                          <a:schemeClr val="tx1"/>
                        </a:solidFill>
                        <a:effectLst/>
                        <a:latin typeface="Microsoft YaHei" panose="020B0503020204020204" pitchFamily="34" charset="-122"/>
                        <a:ea typeface="Microsoft YaHei" panose="020B0503020204020204" pitchFamily="34" charset="-122"/>
                      </a:endParaRPr>
                    </a:p>
                    <a:p>
                      <a:pPr marL="0" marR="0" algn="ctr">
                        <a:spcBef>
                          <a:spcPts val="0"/>
                        </a:spcBef>
                        <a:spcAft>
                          <a:spcPts val="0"/>
                        </a:spcAft>
                      </a:pPr>
                      <a:r>
                        <a:rPr lang="zh-CN" sz="1400" kern="100" dirty="0" smtClean="0">
                          <a:solidFill>
                            <a:schemeClr val="tx1"/>
                          </a:solidFill>
                          <a:effectLst/>
                          <a:latin typeface="Microsoft YaHei" panose="020B0503020204020204" pitchFamily="34" charset="-122"/>
                          <a:ea typeface="Microsoft YaHei" panose="020B0503020204020204" pitchFamily="34" charset="-122"/>
                        </a:rPr>
                        <a:t>排放量</a:t>
                      </a:r>
                      <a:r>
                        <a:rPr lang="en-US" sz="1400" kern="100" dirty="0">
                          <a:solidFill>
                            <a:schemeClr val="tx1"/>
                          </a:solidFill>
                          <a:effectLst/>
                          <a:latin typeface="Microsoft YaHei" panose="020B0503020204020204" pitchFamily="34" charset="-122"/>
                          <a:ea typeface="Microsoft YaHei" panose="020B0503020204020204" pitchFamily="34" charset="-122"/>
                        </a:rPr>
                        <a:t>(</a:t>
                      </a:r>
                      <a:r>
                        <a:rPr lang="zh-CN" sz="1400" kern="100" dirty="0">
                          <a:solidFill>
                            <a:schemeClr val="tx1"/>
                          </a:solidFill>
                          <a:effectLst/>
                          <a:latin typeface="Microsoft YaHei" panose="020B0503020204020204" pitchFamily="34" charset="-122"/>
                          <a:ea typeface="Microsoft YaHei" panose="020B0503020204020204" pitchFamily="34" charset="-122"/>
                        </a:rPr>
                        <a:t>吨</a:t>
                      </a:r>
                      <a:r>
                        <a:rPr lang="en-US" sz="1400" kern="100" dirty="0">
                          <a:solidFill>
                            <a:schemeClr val="tx1"/>
                          </a:solidFill>
                          <a:effectLst/>
                          <a:latin typeface="Microsoft YaHei" panose="020B0503020204020204" pitchFamily="34" charset="-122"/>
                          <a:ea typeface="Microsoft YaHei" panose="020B0503020204020204" pitchFamily="34" charset="-122"/>
                        </a:rPr>
                        <a:t>)</a:t>
                      </a:r>
                    </a:p>
                  </a:txBody>
                  <a:tcPr marL="68580" marR="68580" marT="0" marB="0" anchor="ctr">
                    <a:solidFill>
                      <a:schemeClr val="accent6">
                        <a:lumMod val="20000"/>
                        <a:lumOff val="80000"/>
                        <a:alpha val="51000"/>
                      </a:schemeClr>
                    </a:solidFill>
                  </a:tcPr>
                </a:tc>
                <a:tc>
                  <a:txBody>
                    <a:bodyPr/>
                    <a:lstStyle/>
                    <a:p>
                      <a:pPr marL="0" marR="0" algn="ctr">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峰值排放</a:t>
                      </a:r>
                      <a:r>
                        <a:rPr lang="zh-CN" sz="1400" kern="100" dirty="0" smtClean="0">
                          <a:solidFill>
                            <a:schemeClr val="tx1"/>
                          </a:solidFill>
                          <a:effectLst/>
                          <a:latin typeface="Microsoft YaHei" panose="020B0503020204020204" pitchFamily="34" charset="-122"/>
                          <a:ea typeface="Microsoft YaHei" panose="020B0503020204020204" pitchFamily="34" charset="-122"/>
                        </a:rPr>
                        <a:t>总量</a:t>
                      </a:r>
                      <a:endParaRPr lang="en-US" altLang="zh-CN" sz="1400" kern="100" dirty="0" smtClean="0">
                        <a:solidFill>
                          <a:schemeClr val="tx1"/>
                        </a:solidFill>
                        <a:effectLst/>
                        <a:latin typeface="Microsoft YaHei" panose="020B0503020204020204" pitchFamily="34" charset="-122"/>
                        <a:ea typeface="Microsoft YaHei" panose="020B0503020204020204" pitchFamily="34" charset="-122"/>
                      </a:endParaRPr>
                    </a:p>
                    <a:p>
                      <a:pPr marL="0" marR="0" algn="ctr">
                        <a:spcBef>
                          <a:spcPts val="0"/>
                        </a:spcBef>
                        <a:spcAft>
                          <a:spcPts val="0"/>
                        </a:spcAft>
                      </a:pPr>
                      <a:r>
                        <a:rPr lang="en-US" sz="1400" kern="100" dirty="0" smtClean="0">
                          <a:solidFill>
                            <a:schemeClr val="tx1"/>
                          </a:solidFill>
                          <a:effectLst/>
                          <a:latin typeface="Microsoft YaHei" panose="020B0503020204020204" pitchFamily="34" charset="-122"/>
                          <a:ea typeface="Microsoft YaHei" panose="020B0503020204020204" pitchFamily="34" charset="-122"/>
                        </a:rPr>
                        <a:t>(</a:t>
                      </a:r>
                      <a:r>
                        <a:rPr lang="zh-CN" sz="1400" kern="100" dirty="0">
                          <a:solidFill>
                            <a:schemeClr val="tx1"/>
                          </a:solidFill>
                          <a:effectLst/>
                          <a:latin typeface="Microsoft YaHei" panose="020B0503020204020204" pitchFamily="34" charset="-122"/>
                          <a:ea typeface="Microsoft YaHei" panose="020B0503020204020204" pitchFamily="34" charset="-122"/>
                        </a:rPr>
                        <a:t>百万吨</a:t>
                      </a:r>
                      <a:r>
                        <a:rPr lang="en-US" sz="1400" kern="100" dirty="0">
                          <a:solidFill>
                            <a:schemeClr val="tx1"/>
                          </a:solidFill>
                          <a:effectLst/>
                          <a:latin typeface="Microsoft YaHei" panose="020B0503020204020204" pitchFamily="34" charset="-122"/>
                          <a:ea typeface="Microsoft YaHei" panose="020B0503020204020204" pitchFamily="34" charset="-122"/>
                        </a:rPr>
                        <a:t>)</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人均</a:t>
                      </a:r>
                      <a:r>
                        <a:rPr lang="en-US" sz="1400" kern="100" dirty="0">
                          <a:solidFill>
                            <a:schemeClr val="tx1"/>
                          </a:solidFill>
                          <a:effectLst/>
                          <a:latin typeface="Microsoft YaHei" panose="020B0503020204020204" pitchFamily="34" charset="-122"/>
                          <a:ea typeface="Microsoft YaHei" panose="020B0503020204020204" pitchFamily="34" charset="-122"/>
                        </a:rPr>
                        <a:t>CO2</a:t>
                      </a:r>
                      <a:r>
                        <a:rPr lang="zh-CN" sz="1400" kern="100" dirty="0">
                          <a:solidFill>
                            <a:schemeClr val="tx1"/>
                          </a:solidFill>
                          <a:effectLst/>
                          <a:latin typeface="Microsoft YaHei" panose="020B0503020204020204" pitchFamily="34" charset="-122"/>
                          <a:ea typeface="Microsoft YaHei" panose="020B0503020204020204" pitchFamily="34" charset="-122"/>
                        </a:rPr>
                        <a:t>排放量每年按照</a:t>
                      </a:r>
                      <a:r>
                        <a:rPr lang="en-US" sz="1400" kern="100" dirty="0">
                          <a:solidFill>
                            <a:schemeClr val="tx1"/>
                          </a:solidFill>
                          <a:effectLst/>
                          <a:latin typeface="Microsoft YaHei" panose="020B0503020204020204" pitchFamily="34" charset="-122"/>
                          <a:ea typeface="Microsoft YaHei" panose="020B0503020204020204" pitchFamily="34" charset="-122"/>
                        </a:rPr>
                        <a:t>-0.60%</a:t>
                      </a:r>
                      <a:r>
                        <a:rPr lang="zh-CN" sz="1400" kern="100" dirty="0">
                          <a:solidFill>
                            <a:schemeClr val="tx1"/>
                          </a:solidFill>
                          <a:effectLst/>
                          <a:latin typeface="Microsoft YaHei" panose="020B0503020204020204" pitchFamily="34" charset="-122"/>
                          <a:ea typeface="Microsoft YaHei" panose="020B0503020204020204" pitchFamily="34" charset="-122"/>
                        </a:rPr>
                        <a:t>增长</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2015</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a:solidFill>
                            <a:schemeClr val="tx1"/>
                          </a:solidFill>
                          <a:effectLst/>
                          <a:latin typeface="Microsoft YaHei" panose="020B0503020204020204" pitchFamily="34" charset="-122"/>
                          <a:ea typeface="Microsoft YaHei" panose="020B0503020204020204" pitchFamily="34" charset="-122"/>
                        </a:rPr>
                        <a:t>6.011</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8294.07</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人均</a:t>
                      </a:r>
                      <a:r>
                        <a:rPr lang="en-US" sz="1400" kern="100" dirty="0">
                          <a:solidFill>
                            <a:schemeClr val="tx1"/>
                          </a:solidFill>
                          <a:effectLst/>
                          <a:latin typeface="Microsoft YaHei" panose="020B0503020204020204" pitchFamily="34" charset="-122"/>
                          <a:ea typeface="Microsoft YaHei" panose="020B0503020204020204" pitchFamily="34" charset="-122"/>
                        </a:rPr>
                        <a:t>CO2</a:t>
                      </a:r>
                      <a:r>
                        <a:rPr lang="zh-CN" sz="1400" kern="100" dirty="0">
                          <a:solidFill>
                            <a:schemeClr val="tx1"/>
                          </a:solidFill>
                          <a:effectLst/>
                          <a:latin typeface="Microsoft YaHei" panose="020B0503020204020204" pitchFamily="34" charset="-122"/>
                          <a:ea typeface="Microsoft YaHei" panose="020B0503020204020204" pitchFamily="34" charset="-122"/>
                        </a:rPr>
                        <a:t>排放量每年按照</a:t>
                      </a:r>
                      <a:r>
                        <a:rPr lang="en-US" sz="1400" kern="100" dirty="0">
                          <a:solidFill>
                            <a:schemeClr val="tx1"/>
                          </a:solidFill>
                          <a:effectLst/>
                          <a:latin typeface="Microsoft YaHei" panose="020B0503020204020204" pitchFamily="34" charset="-122"/>
                          <a:ea typeface="Microsoft YaHei" panose="020B0503020204020204" pitchFamily="34" charset="-122"/>
                        </a:rPr>
                        <a:t>-0.30%</a:t>
                      </a:r>
                      <a:r>
                        <a:rPr lang="zh-CN" sz="1400" kern="100" dirty="0">
                          <a:solidFill>
                            <a:schemeClr val="tx1"/>
                          </a:solidFill>
                          <a:effectLst/>
                          <a:latin typeface="Microsoft YaHei" panose="020B0503020204020204" pitchFamily="34" charset="-122"/>
                          <a:ea typeface="Microsoft YaHei" panose="020B0503020204020204" pitchFamily="34" charset="-122"/>
                        </a:rPr>
                        <a:t>增长</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2020</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6.012</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8486.01</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人均</a:t>
                      </a:r>
                      <a:r>
                        <a:rPr lang="en-US" sz="1400" kern="100" dirty="0">
                          <a:solidFill>
                            <a:schemeClr val="tx1"/>
                          </a:solidFill>
                          <a:effectLst/>
                          <a:latin typeface="Microsoft YaHei" panose="020B0503020204020204" pitchFamily="34" charset="-122"/>
                          <a:ea typeface="Microsoft YaHei" panose="020B0503020204020204" pitchFamily="34" charset="-122"/>
                        </a:rPr>
                        <a:t>CO2</a:t>
                      </a:r>
                      <a:r>
                        <a:rPr lang="zh-CN" sz="1400" kern="100" dirty="0">
                          <a:solidFill>
                            <a:schemeClr val="tx1"/>
                          </a:solidFill>
                          <a:effectLst/>
                          <a:latin typeface="Microsoft YaHei" panose="020B0503020204020204" pitchFamily="34" charset="-122"/>
                          <a:ea typeface="Microsoft YaHei" panose="020B0503020204020204" pitchFamily="34" charset="-122"/>
                        </a:rPr>
                        <a:t>排放量每年按照</a:t>
                      </a:r>
                      <a:r>
                        <a:rPr lang="en-US" sz="1400" kern="100" dirty="0">
                          <a:solidFill>
                            <a:schemeClr val="tx1"/>
                          </a:solidFill>
                          <a:effectLst/>
                          <a:latin typeface="Microsoft YaHei" panose="020B0503020204020204" pitchFamily="34" charset="-122"/>
                          <a:ea typeface="Microsoft YaHei" panose="020B0503020204020204" pitchFamily="34" charset="-122"/>
                        </a:rPr>
                        <a:t>-0.10%</a:t>
                      </a:r>
                      <a:r>
                        <a:rPr lang="zh-CN" sz="1400" kern="100" dirty="0">
                          <a:solidFill>
                            <a:schemeClr val="tx1"/>
                          </a:solidFill>
                          <a:effectLst/>
                          <a:latin typeface="Microsoft YaHei" panose="020B0503020204020204" pitchFamily="34" charset="-122"/>
                          <a:ea typeface="Microsoft YaHei" panose="020B0503020204020204" pitchFamily="34" charset="-122"/>
                        </a:rPr>
                        <a:t>增长</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2024</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6.109</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8688.80</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600" b="1" kern="100" dirty="0">
                          <a:solidFill>
                            <a:srgbClr val="FF0000"/>
                          </a:solidFill>
                          <a:effectLst/>
                          <a:latin typeface="Microsoft YaHei" panose="020B0503020204020204" pitchFamily="34" charset="-122"/>
                          <a:ea typeface="Microsoft YaHei" panose="020B0503020204020204" pitchFamily="34" charset="-122"/>
                        </a:rPr>
                        <a:t>人均</a:t>
                      </a:r>
                      <a:r>
                        <a:rPr lang="en-US" sz="1600" b="1" kern="100" dirty="0">
                          <a:solidFill>
                            <a:srgbClr val="FF0000"/>
                          </a:solidFill>
                          <a:effectLst/>
                          <a:latin typeface="Microsoft YaHei" panose="020B0503020204020204" pitchFamily="34" charset="-122"/>
                          <a:ea typeface="Microsoft YaHei" panose="020B0503020204020204" pitchFamily="34" charset="-122"/>
                        </a:rPr>
                        <a:t>CO2</a:t>
                      </a:r>
                      <a:r>
                        <a:rPr lang="zh-CN" sz="1600" b="1" kern="100" dirty="0">
                          <a:solidFill>
                            <a:srgbClr val="FF0000"/>
                          </a:solidFill>
                          <a:effectLst/>
                          <a:latin typeface="Microsoft YaHei" panose="020B0503020204020204" pitchFamily="34" charset="-122"/>
                          <a:ea typeface="Microsoft YaHei" panose="020B0503020204020204" pitchFamily="34" charset="-122"/>
                        </a:rPr>
                        <a:t>排放量每年按照</a:t>
                      </a:r>
                      <a:r>
                        <a:rPr lang="en-US" sz="1600" b="1" kern="100" dirty="0">
                          <a:solidFill>
                            <a:srgbClr val="FF0000"/>
                          </a:solidFill>
                          <a:effectLst/>
                          <a:latin typeface="Microsoft YaHei" panose="020B0503020204020204" pitchFamily="34" charset="-122"/>
                          <a:ea typeface="Microsoft YaHei" panose="020B0503020204020204" pitchFamily="34" charset="-122"/>
                        </a:rPr>
                        <a:t>0.00%</a:t>
                      </a:r>
                      <a:r>
                        <a:rPr lang="zh-CN" sz="1600" b="1" kern="100" dirty="0">
                          <a:solidFill>
                            <a:srgbClr val="FF0000"/>
                          </a:solidFill>
                          <a:effectLst/>
                          <a:latin typeface="Microsoft YaHei" panose="020B0503020204020204" pitchFamily="34" charset="-122"/>
                          <a:ea typeface="Microsoft YaHei" panose="020B0503020204020204" pitchFamily="34" charset="-122"/>
                        </a:rPr>
                        <a:t>增长</a:t>
                      </a:r>
                      <a:endParaRPr lang="en-US" sz="1600" b="1" kern="100" dirty="0">
                        <a:solidFill>
                          <a:srgbClr val="FF0000"/>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600" b="1" kern="100" dirty="0">
                          <a:solidFill>
                            <a:srgbClr val="FF0000"/>
                          </a:solidFill>
                          <a:effectLst/>
                          <a:latin typeface="Microsoft YaHei" panose="020B0503020204020204" pitchFamily="34" charset="-122"/>
                          <a:ea typeface="Microsoft YaHei" panose="020B0503020204020204" pitchFamily="34" charset="-122"/>
                        </a:rPr>
                        <a:t>2026</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600" b="1" kern="100" dirty="0">
                          <a:solidFill>
                            <a:srgbClr val="FF0000"/>
                          </a:solidFill>
                          <a:effectLst/>
                          <a:latin typeface="Microsoft YaHei" panose="020B0503020204020204" pitchFamily="34" charset="-122"/>
                          <a:ea typeface="Microsoft YaHei" panose="020B0503020204020204" pitchFamily="34" charset="-122"/>
                        </a:rPr>
                        <a:t>6.195</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600" b="1" kern="100" dirty="0">
                          <a:solidFill>
                            <a:srgbClr val="FF0000"/>
                          </a:solidFill>
                          <a:effectLst/>
                          <a:latin typeface="Microsoft YaHei" panose="020B0503020204020204" pitchFamily="34" charset="-122"/>
                          <a:ea typeface="Microsoft YaHei" panose="020B0503020204020204" pitchFamily="34" charset="-122"/>
                        </a:rPr>
                        <a:t>8817.43</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人均</a:t>
                      </a:r>
                      <a:r>
                        <a:rPr lang="en-US" sz="1400" kern="100" dirty="0">
                          <a:solidFill>
                            <a:schemeClr val="tx1"/>
                          </a:solidFill>
                          <a:effectLst/>
                          <a:latin typeface="Microsoft YaHei" panose="020B0503020204020204" pitchFamily="34" charset="-122"/>
                          <a:ea typeface="Microsoft YaHei" panose="020B0503020204020204" pitchFamily="34" charset="-122"/>
                        </a:rPr>
                        <a:t>CO2</a:t>
                      </a:r>
                      <a:r>
                        <a:rPr lang="zh-CN" sz="1400" kern="100" dirty="0">
                          <a:solidFill>
                            <a:schemeClr val="tx1"/>
                          </a:solidFill>
                          <a:effectLst/>
                          <a:latin typeface="Microsoft YaHei" panose="020B0503020204020204" pitchFamily="34" charset="-122"/>
                          <a:ea typeface="Microsoft YaHei" panose="020B0503020204020204" pitchFamily="34" charset="-122"/>
                        </a:rPr>
                        <a:t>排放量每年按照</a:t>
                      </a:r>
                      <a:r>
                        <a:rPr lang="en-US" sz="1400" kern="100" dirty="0">
                          <a:solidFill>
                            <a:schemeClr val="tx1"/>
                          </a:solidFill>
                          <a:effectLst/>
                          <a:latin typeface="Microsoft YaHei" panose="020B0503020204020204" pitchFamily="34" charset="-122"/>
                          <a:ea typeface="Microsoft YaHei" panose="020B0503020204020204" pitchFamily="34" charset="-122"/>
                        </a:rPr>
                        <a:t>0.10%</a:t>
                      </a:r>
                      <a:r>
                        <a:rPr lang="zh-CN" sz="1400" kern="100" dirty="0">
                          <a:solidFill>
                            <a:schemeClr val="tx1"/>
                          </a:solidFill>
                          <a:effectLst/>
                          <a:latin typeface="Microsoft YaHei" panose="020B0503020204020204" pitchFamily="34" charset="-122"/>
                          <a:ea typeface="Microsoft YaHei" panose="020B0503020204020204" pitchFamily="34" charset="-122"/>
                        </a:rPr>
                        <a:t>增长</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2029</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6.314</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8969.38</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人均</a:t>
                      </a:r>
                      <a:r>
                        <a:rPr lang="en-US" sz="1400" kern="100" dirty="0">
                          <a:solidFill>
                            <a:schemeClr val="tx1"/>
                          </a:solidFill>
                          <a:effectLst/>
                          <a:latin typeface="Microsoft YaHei" panose="020B0503020204020204" pitchFamily="34" charset="-122"/>
                          <a:ea typeface="Microsoft YaHei" panose="020B0503020204020204" pitchFamily="34" charset="-122"/>
                        </a:rPr>
                        <a:t>CO2</a:t>
                      </a:r>
                      <a:r>
                        <a:rPr lang="zh-CN" sz="1400" kern="100" dirty="0">
                          <a:solidFill>
                            <a:schemeClr val="tx1"/>
                          </a:solidFill>
                          <a:effectLst/>
                          <a:latin typeface="Microsoft YaHei" panose="020B0503020204020204" pitchFamily="34" charset="-122"/>
                          <a:ea typeface="Microsoft YaHei" panose="020B0503020204020204" pitchFamily="34" charset="-122"/>
                        </a:rPr>
                        <a:t>排放量每年按照</a:t>
                      </a:r>
                      <a:r>
                        <a:rPr lang="en-US" sz="1400" kern="100" dirty="0">
                          <a:solidFill>
                            <a:schemeClr val="tx1"/>
                          </a:solidFill>
                          <a:effectLst/>
                          <a:latin typeface="Microsoft YaHei" panose="020B0503020204020204" pitchFamily="34" charset="-122"/>
                          <a:ea typeface="Microsoft YaHei" panose="020B0503020204020204" pitchFamily="34" charset="-122"/>
                        </a:rPr>
                        <a:t>0.30%</a:t>
                      </a:r>
                      <a:r>
                        <a:rPr lang="zh-CN" sz="1400" kern="100" dirty="0">
                          <a:solidFill>
                            <a:schemeClr val="tx1"/>
                          </a:solidFill>
                          <a:effectLst/>
                          <a:latin typeface="Microsoft YaHei" panose="020B0503020204020204" pitchFamily="34" charset="-122"/>
                          <a:ea typeface="Microsoft YaHei" panose="020B0503020204020204" pitchFamily="34" charset="-122"/>
                        </a:rPr>
                        <a:t>增长</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2038</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6.737</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9374.52</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人均</a:t>
                      </a:r>
                      <a:r>
                        <a:rPr lang="en-US" sz="1400" kern="100" dirty="0">
                          <a:solidFill>
                            <a:schemeClr val="tx1"/>
                          </a:solidFill>
                          <a:effectLst/>
                          <a:latin typeface="Microsoft YaHei" panose="020B0503020204020204" pitchFamily="34" charset="-122"/>
                          <a:ea typeface="Microsoft YaHei" panose="020B0503020204020204" pitchFamily="34" charset="-122"/>
                        </a:rPr>
                        <a:t>CO2</a:t>
                      </a:r>
                      <a:r>
                        <a:rPr lang="zh-CN" sz="1400" kern="100" dirty="0">
                          <a:solidFill>
                            <a:schemeClr val="tx1"/>
                          </a:solidFill>
                          <a:effectLst/>
                          <a:latin typeface="Microsoft YaHei" panose="020B0503020204020204" pitchFamily="34" charset="-122"/>
                          <a:ea typeface="Microsoft YaHei" panose="020B0503020204020204" pitchFamily="34" charset="-122"/>
                        </a:rPr>
                        <a:t>排放量每年按照</a:t>
                      </a:r>
                      <a:r>
                        <a:rPr lang="en-US" sz="1400" kern="100" dirty="0">
                          <a:solidFill>
                            <a:schemeClr val="tx1"/>
                          </a:solidFill>
                          <a:effectLst/>
                          <a:latin typeface="Microsoft YaHei" panose="020B0503020204020204" pitchFamily="34" charset="-122"/>
                          <a:ea typeface="Microsoft YaHei" panose="020B0503020204020204" pitchFamily="34" charset="-122"/>
                        </a:rPr>
                        <a:t>0.50%</a:t>
                      </a:r>
                      <a:r>
                        <a:rPr lang="zh-CN" sz="1400" kern="100" dirty="0">
                          <a:solidFill>
                            <a:schemeClr val="tx1"/>
                          </a:solidFill>
                          <a:effectLst/>
                          <a:latin typeface="Microsoft YaHei" panose="020B0503020204020204" pitchFamily="34" charset="-122"/>
                          <a:ea typeface="Microsoft YaHei" panose="020B0503020204020204" pitchFamily="34" charset="-122"/>
                        </a:rPr>
                        <a:t>增长</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2046</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7.413</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9998.16</a:t>
                      </a:r>
                    </a:p>
                  </a:txBody>
                  <a:tcPr marL="68580" marR="68580" marT="0" marB="0" anchor="ctr">
                    <a:solidFill>
                      <a:schemeClr val="accent6">
                        <a:lumMod val="20000"/>
                        <a:lumOff val="80000"/>
                        <a:alpha val="51000"/>
                      </a:schemeClr>
                    </a:solidFill>
                  </a:tcPr>
                </a:tc>
              </a:tr>
              <a:tr h="528059">
                <a:tc>
                  <a:txBody>
                    <a:bodyPr/>
                    <a:lstStyle/>
                    <a:p>
                      <a:pPr marL="0" marR="0" algn="just">
                        <a:spcBef>
                          <a:spcPts val="0"/>
                        </a:spcBef>
                        <a:spcAft>
                          <a:spcPts val="0"/>
                        </a:spcAft>
                      </a:pPr>
                      <a:r>
                        <a:rPr lang="zh-CN" sz="1400" kern="100" dirty="0">
                          <a:solidFill>
                            <a:schemeClr val="tx1"/>
                          </a:solidFill>
                          <a:effectLst/>
                          <a:latin typeface="Microsoft YaHei" panose="020B0503020204020204" pitchFamily="34" charset="-122"/>
                          <a:ea typeface="Microsoft YaHei" panose="020B0503020204020204" pitchFamily="34" charset="-122"/>
                        </a:rPr>
                        <a:t>人均</a:t>
                      </a:r>
                      <a:r>
                        <a:rPr lang="en-US" sz="1400" kern="100" dirty="0">
                          <a:solidFill>
                            <a:schemeClr val="tx1"/>
                          </a:solidFill>
                          <a:effectLst/>
                          <a:latin typeface="Microsoft YaHei" panose="020B0503020204020204" pitchFamily="34" charset="-122"/>
                          <a:ea typeface="Microsoft YaHei" panose="020B0503020204020204" pitchFamily="34" charset="-122"/>
                        </a:rPr>
                        <a:t>CO2</a:t>
                      </a:r>
                      <a:r>
                        <a:rPr lang="zh-CN" sz="1400" kern="100" dirty="0">
                          <a:solidFill>
                            <a:schemeClr val="tx1"/>
                          </a:solidFill>
                          <a:effectLst/>
                          <a:latin typeface="Microsoft YaHei" panose="020B0503020204020204" pitchFamily="34" charset="-122"/>
                          <a:ea typeface="Microsoft YaHei" panose="020B0503020204020204" pitchFamily="34" charset="-122"/>
                        </a:rPr>
                        <a:t>排放量每年按照</a:t>
                      </a:r>
                      <a:r>
                        <a:rPr lang="en-US" sz="1400" kern="100" dirty="0">
                          <a:solidFill>
                            <a:schemeClr val="tx1"/>
                          </a:solidFill>
                          <a:effectLst/>
                          <a:latin typeface="Microsoft YaHei" panose="020B0503020204020204" pitchFamily="34" charset="-122"/>
                          <a:ea typeface="Microsoft YaHei" panose="020B0503020204020204" pitchFamily="34" charset="-122"/>
                        </a:rPr>
                        <a:t>0.65%</a:t>
                      </a:r>
                      <a:r>
                        <a:rPr lang="zh-CN" sz="1400" kern="100" dirty="0">
                          <a:solidFill>
                            <a:schemeClr val="tx1"/>
                          </a:solidFill>
                          <a:effectLst/>
                          <a:latin typeface="Microsoft YaHei" panose="020B0503020204020204" pitchFamily="34" charset="-122"/>
                          <a:ea typeface="Microsoft YaHei" panose="020B0503020204020204" pitchFamily="34" charset="-122"/>
                        </a:rPr>
                        <a:t>增长</a:t>
                      </a:r>
                      <a:endParaRPr lang="en-US" sz="1400" kern="100" dirty="0">
                        <a:solidFill>
                          <a:schemeClr val="tx1"/>
                        </a:solidFill>
                        <a:effectLst/>
                        <a:latin typeface="Microsoft YaHei" panose="020B0503020204020204" pitchFamily="34" charset="-122"/>
                        <a:ea typeface="Microsoft YaHei" panose="020B0503020204020204" pitchFamily="34" charset="-122"/>
                      </a:endParaRP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2049</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7.976</a:t>
                      </a:r>
                    </a:p>
                  </a:txBody>
                  <a:tcPr marL="68580" marR="68580" marT="0" marB="0" anchor="ctr">
                    <a:solidFill>
                      <a:schemeClr val="accent6">
                        <a:lumMod val="20000"/>
                        <a:lumOff val="80000"/>
                        <a:alpha val="51000"/>
                      </a:schemeClr>
                    </a:solidFill>
                  </a:tcPr>
                </a:tc>
                <a:tc>
                  <a:txBody>
                    <a:bodyPr/>
                    <a:lstStyle/>
                    <a:p>
                      <a:pPr marL="0" marR="0" algn="r">
                        <a:spcBef>
                          <a:spcPts val="0"/>
                        </a:spcBef>
                        <a:spcAft>
                          <a:spcPts val="0"/>
                        </a:spcAft>
                      </a:pPr>
                      <a:r>
                        <a:rPr lang="en-US" sz="1400" kern="100" dirty="0">
                          <a:solidFill>
                            <a:schemeClr val="tx1"/>
                          </a:solidFill>
                          <a:effectLst/>
                          <a:latin typeface="Microsoft YaHei" panose="020B0503020204020204" pitchFamily="34" charset="-122"/>
                          <a:ea typeface="Microsoft YaHei" panose="020B0503020204020204" pitchFamily="34" charset="-122"/>
                        </a:rPr>
                        <a:t>10573.12</a:t>
                      </a:r>
                    </a:p>
                  </a:txBody>
                  <a:tcPr marL="68580" marR="68580" marT="0" marB="0" anchor="ctr">
                    <a:solidFill>
                      <a:schemeClr val="accent6">
                        <a:lumMod val="20000"/>
                        <a:lumOff val="80000"/>
                        <a:alpha val="51000"/>
                      </a:schemeClr>
                    </a:solidFill>
                  </a:tcPr>
                </a:tc>
              </a:tr>
            </a:tbl>
          </a:graphicData>
        </a:graphic>
      </p:graphicFrame>
      <p:sp>
        <p:nvSpPr>
          <p:cNvPr id="5" name="Rectangle 1"/>
          <p:cNvSpPr>
            <a:spLocks noChangeArrowheads="1"/>
          </p:cNvSpPr>
          <p:nvPr/>
        </p:nvSpPr>
        <p:spPr bwMode="auto">
          <a:xfrm>
            <a:off x="1115616" y="661919"/>
            <a:ext cx="4453527"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Microsoft YaHei" panose="020B0503020204020204" pitchFamily="34" charset="-122"/>
                <a:ea typeface="Microsoft YaHei" panose="020B0503020204020204" pitchFamily="34" charset="-122"/>
                <a:cs typeface="Times New Roman" pitchFamily="18" charset="0"/>
              </a:rPr>
              <a:t>按人均</a:t>
            </a:r>
            <a:r>
              <a:rPr kumimoji="0" lang="en-US" altLang="zh-CN" sz="2800" b="1" i="0" u="none" strike="noStrike" cap="none" normalizeH="0" baseline="0" dirty="0" smtClean="0">
                <a:ln>
                  <a:noFill/>
                </a:ln>
                <a:solidFill>
                  <a:schemeClr val="tx1"/>
                </a:solidFill>
                <a:effectLst/>
                <a:latin typeface="Microsoft YaHei" panose="020B0503020204020204" pitchFamily="34" charset="-122"/>
                <a:ea typeface="Microsoft YaHei" panose="020B0503020204020204" pitchFamily="34" charset="-122"/>
                <a:cs typeface="Times New Roman" pitchFamily="18" charset="0"/>
              </a:rPr>
              <a:t>CO</a:t>
            </a:r>
            <a:r>
              <a:rPr kumimoji="0" lang="en-US" altLang="zh-CN" sz="2800" b="1" i="0" u="none" strike="noStrike" cap="none" normalizeH="0" baseline="-30000" dirty="0" smtClean="0">
                <a:ln>
                  <a:noFill/>
                </a:ln>
                <a:solidFill>
                  <a:schemeClr val="tx1"/>
                </a:solidFill>
                <a:effectLst/>
                <a:latin typeface="Microsoft YaHei" panose="020B0503020204020204" pitchFamily="34" charset="-122"/>
                <a:ea typeface="Microsoft YaHei" panose="020B0503020204020204" pitchFamily="34" charset="-122"/>
                <a:cs typeface="Times New Roman" pitchFamily="18" charset="0"/>
              </a:rPr>
              <a:t>2</a:t>
            </a:r>
            <a:r>
              <a:rPr kumimoji="0" lang="zh-CN" altLang="en-US" sz="2800" b="1" i="0" u="none" strike="noStrike" cap="none" normalizeH="0" baseline="0" dirty="0" smtClean="0">
                <a:ln>
                  <a:noFill/>
                </a:ln>
                <a:solidFill>
                  <a:schemeClr val="tx1"/>
                </a:solidFill>
                <a:effectLst/>
                <a:latin typeface="Microsoft YaHei" panose="020B0503020204020204" pitchFamily="34" charset="-122"/>
                <a:ea typeface="Microsoft YaHei" panose="020B0503020204020204" pitchFamily="34" charset="-122"/>
                <a:cs typeface="Times New Roman" pitchFamily="18" charset="0"/>
              </a:rPr>
              <a:t>增长率预测峰值</a:t>
            </a:r>
            <a:endParaRPr kumimoji="0" lang="zh-CN" altLang="en-US" sz="2800" b="1" i="0" u="none" strike="noStrike" cap="none" normalizeH="0" baseline="0" dirty="0" smtClean="0">
              <a:ln>
                <a:noFill/>
              </a:ln>
              <a:solidFill>
                <a:schemeClr val="tx1"/>
              </a:solidFill>
              <a:effectLst/>
              <a:latin typeface="Microsoft YaHei" panose="020B0503020204020204" pitchFamily="34" charset="-122"/>
              <a:ea typeface="Microsoft YaHei" panose="020B0503020204020204" pitchFamily="34" charset="-122"/>
              <a:cs typeface="Arial" pitchFamily="34" charset="0"/>
            </a:endParaRPr>
          </a:p>
        </p:txBody>
      </p:sp>
    </p:spTree>
    <p:extLst>
      <p:ext uri="{BB962C8B-B14F-4D97-AF65-F5344CB8AC3E}">
        <p14:creationId xmlns="" xmlns:p14="http://schemas.microsoft.com/office/powerpoint/2010/main" val="26370517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lum bright="70000" contrast="-70000"/>
            <a:extLst>
              <a:ext uri="{28A0092B-C50C-407E-A947-70E740481C1C}">
                <a14:useLocalDpi xmlns="" xmlns:a14="http://schemas.microsoft.com/office/drawing/2010/main" val="0"/>
              </a:ext>
            </a:extLst>
          </a:blip>
          <a:srcRect l="31741"/>
          <a:stretch/>
        </p:blipFill>
        <p:spPr>
          <a:xfrm>
            <a:off x="971600" y="1984"/>
            <a:ext cx="8172400" cy="6858000"/>
          </a:xfrm>
          <a:prstGeom prst="rect">
            <a:avLst/>
          </a:prstGeom>
        </p:spPr>
      </p:pic>
      <p:sp>
        <p:nvSpPr>
          <p:cNvPr id="2" name="标题 1"/>
          <p:cNvSpPr>
            <a:spLocks noGrp="1"/>
          </p:cNvSpPr>
          <p:nvPr>
            <p:ph type="title"/>
          </p:nvPr>
        </p:nvSpPr>
        <p:spPr>
          <a:xfrm>
            <a:off x="1187624" y="71414"/>
            <a:ext cx="7200800" cy="720080"/>
          </a:xfrm>
        </p:spPr>
        <p:txBody>
          <a:bodyPr>
            <a:normAutofit/>
          </a:bodyPr>
          <a:lstStyle/>
          <a:p>
            <a:r>
              <a:rPr lang="zh-CN" altLang="zh-CN" sz="2800" b="1" dirty="0">
                <a:effectLst/>
                <a:latin typeface="Microsoft YaHei" panose="020B0503020204020204" pitchFamily="34" charset="-122"/>
                <a:ea typeface="Microsoft YaHei" panose="020B0503020204020204" pitchFamily="34" charset="-122"/>
              </a:rPr>
              <a:t>中国的居民消费与排放峰值</a:t>
            </a:r>
            <a:endParaRPr lang="zh-CN" altLang="en-US" sz="2800" dirty="0">
              <a:effectLst/>
              <a:latin typeface="Microsoft YaHei" panose="020B0503020204020204" pitchFamily="34" charset="-122"/>
              <a:ea typeface="Microsoft YaHei" panose="020B0503020204020204" pitchFamily="34" charset="-122"/>
            </a:endParaRPr>
          </a:p>
        </p:txBody>
      </p:sp>
      <p:pic>
        <p:nvPicPr>
          <p:cNvPr id="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0064" y="785794"/>
            <a:ext cx="6229324" cy="2857520"/>
          </a:xfrm>
          <a:prstGeom prst="rect">
            <a:avLst/>
          </a:prstGeom>
          <a:solidFill>
            <a:schemeClr val="accent1">
              <a:lumMod val="60000"/>
              <a:lumOff val="40000"/>
            </a:schemeClr>
          </a:solidFill>
          <a:ln w="31750">
            <a:solidFill>
              <a:schemeClr val="accent5">
                <a:lumMod val="40000"/>
                <a:lumOff val="60000"/>
              </a:schemeClr>
            </a:solidFill>
          </a:ln>
          <a:extLst/>
        </p:spPr>
      </p:pic>
      <p:sp>
        <p:nvSpPr>
          <p:cNvPr id="8" name="矩形 7"/>
          <p:cNvSpPr/>
          <p:nvPr/>
        </p:nvSpPr>
        <p:spPr>
          <a:xfrm>
            <a:off x="6444208" y="1916832"/>
            <a:ext cx="2119491" cy="646331"/>
          </a:xfrm>
          <a:prstGeom prst="rect">
            <a:avLst/>
          </a:prstGeom>
        </p:spPr>
        <p:txBody>
          <a:bodyPr wrap="none">
            <a:spAutoFit/>
          </a:bodyPr>
          <a:lstStyle/>
          <a:p>
            <a:r>
              <a:rPr lang="en-US" b="1" dirty="0">
                <a:solidFill>
                  <a:schemeClr val="accent3">
                    <a:lumMod val="75000"/>
                  </a:schemeClr>
                </a:solidFill>
                <a:latin typeface="Microsoft YaHei" panose="020B0503020204020204" pitchFamily="34" charset="-122"/>
                <a:ea typeface="Microsoft YaHei" panose="020B0503020204020204" pitchFamily="34" charset="-122"/>
              </a:rPr>
              <a:t>1980-2012</a:t>
            </a:r>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年</a:t>
            </a:r>
            <a:r>
              <a:rPr lang="zh-CN" altLang="en-US" b="1" dirty="0" smtClean="0">
                <a:solidFill>
                  <a:schemeClr val="accent3">
                    <a:lumMod val="75000"/>
                  </a:schemeClr>
                </a:solidFill>
                <a:latin typeface="Microsoft YaHei" panose="020B0503020204020204" pitchFamily="34" charset="-122"/>
                <a:ea typeface="Microsoft YaHei" panose="020B0503020204020204" pitchFamily="34" charset="-122"/>
              </a:rPr>
              <a:t>全国</a:t>
            </a:r>
            <a:endParaRPr lang="en-US" altLang="zh-CN" b="1" dirty="0" smtClean="0">
              <a:solidFill>
                <a:schemeClr val="accent3">
                  <a:lumMod val="75000"/>
                </a:schemeClr>
              </a:solidFill>
              <a:latin typeface="Microsoft YaHei" panose="020B0503020204020204" pitchFamily="34" charset="-122"/>
              <a:ea typeface="Microsoft YaHei" panose="020B0503020204020204" pitchFamily="34" charset="-122"/>
            </a:endParaRPr>
          </a:p>
          <a:p>
            <a:r>
              <a:rPr lang="zh-CN" altLang="en-US" b="1" dirty="0" smtClean="0">
                <a:solidFill>
                  <a:schemeClr val="accent3">
                    <a:lumMod val="75000"/>
                  </a:schemeClr>
                </a:solidFill>
                <a:latin typeface="Microsoft YaHei" panose="020B0503020204020204" pitchFamily="34" charset="-122"/>
                <a:ea typeface="Microsoft YaHei" panose="020B0503020204020204" pitchFamily="34" charset="-122"/>
              </a:rPr>
              <a:t>城乡</a:t>
            </a:r>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人均生活用能</a:t>
            </a:r>
            <a:endParaRPr lang="en-US" b="1" dirty="0">
              <a:solidFill>
                <a:schemeClr val="accent3">
                  <a:lumMod val="75000"/>
                </a:schemeClr>
              </a:solidFill>
              <a:latin typeface="Microsoft YaHei" panose="020B0503020204020204" pitchFamily="34" charset="-122"/>
              <a:ea typeface="Microsoft YaHei" panose="020B0503020204020204" pitchFamily="34" charset="-122"/>
            </a:endParaRPr>
          </a:p>
        </p:txBody>
      </p:sp>
      <p:pic>
        <p:nvPicPr>
          <p:cNvPr id="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2844" y="3789040"/>
            <a:ext cx="6229356" cy="3068959"/>
          </a:xfrm>
          <a:prstGeom prst="rect">
            <a:avLst/>
          </a:prstGeom>
          <a:noFill/>
          <a:ln w="31750">
            <a:solidFill>
              <a:schemeClr val="accent5">
                <a:lumMod val="40000"/>
                <a:lumOff val="60000"/>
              </a:schemeClr>
            </a:solidFill>
            <a:miter lim="800000"/>
            <a:headEnd/>
            <a:tailEnd/>
          </a:ln>
          <a:extLst>
            <a:ext uri="{909E8E84-426E-40DD-AFC4-6F175D3DCCD1}">
              <a14:hiddenFill xmlns="" xmlns:a14="http://schemas.microsoft.com/office/drawing/2010/main">
                <a:solidFill>
                  <a:schemeClr val="accent1"/>
                </a:solidFill>
              </a14:hiddenFill>
            </a:ext>
          </a:extLst>
        </p:spPr>
      </p:pic>
      <p:sp>
        <p:nvSpPr>
          <p:cNvPr id="6" name="矩形 5"/>
          <p:cNvSpPr/>
          <p:nvPr/>
        </p:nvSpPr>
        <p:spPr>
          <a:xfrm>
            <a:off x="6516216" y="4653136"/>
            <a:ext cx="2411760" cy="646331"/>
          </a:xfrm>
          <a:prstGeom prst="rect">
            <a:avLst/>
          </a:prstGeom>
        </p:spPr>
        <p:txBody>
          <a:bodyPr wrap="square">
            <a:spAutoFit/>
          </a:bodyPr>
          <a:lstStyle/>
          <a:p>
            <a:r>
              <a:rPr lang="en-US" b="1" dirty="0">
                <a:solidFill>
                  <a:schemeClr val="accent3">
                    <a:lumMod val="75000"/>
                  </a:schemeClr>
                </a:solidFill>
                <a:latin typeface="Microsoft YaHei" panose="020B0503020204020204" pitchFamily="34" charset="-122"/>
                <a:ea typeface="Microsoft YaHei" panose="020B0503020204020204" pitchFamily="34" charset="-122"/>
              </a:rPr>
              <a:t>1980-2012</a:t>
            </a:r>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年全国</a:t>
            </a:r>
            <a:r>
              <a:rPr lang="zh-CN" altLang="en-US" b="1" dirty="0" smtClean="0">
                <a:solidFill>
                  <a:schemeClr val="accent3">
                    <a:lumMod val="75000"/>
                  </a:schemeClr>
                </a:solidFill>
                <a:latin typeface="Microsoft YaHei" panose="020B0503020204020204" pitchFamily="34" charset="-122"/>
                <a:ea typeface="Microsoft YaHei" panose="020B0503020204020204" pitchFamily="34" charset="-122"/>
              </a:rPr>
              <a:t>人</a:t>
            </a:r>
            <a:endParaRPr lang="en-US" altLang="zh-CN" b="1" dirty="0" smtClean="0">
              <a:solidFill>
                <a:schemeClr val="accent3">
                  <a:lumMod val="75000"/>
                </a:schemeClr>
              </a:solidFill>
              <a:latin typeface="Microsoft YaHei" panose="020B0503020204020204" pitchFamily="34" charset="-122"/>
              <a:ea typeface="Microsoft YaHei" panose="020B0503020204020204" pitchFamily="34" charset="-122"/>
            </a:endParaRPr>
          </a:p>
          <a:p>
            <a:r>
              <a:rPr lang="zh-CN" altLang="en-US" b="1" dirty="0" smtClean="0">
                <a:solidFill>
                  <a:schemeClr val="accent3">
                    <a:lumMod val="75000"/>
                  </a:schemeClr>
                </a:solidFill>
                <a:latin typeface="Microsoft YaHei" panose="020B0503020204020204" pitchFamily="34" charset="-122"/>
                <a:ea typeface="Microsoft YaHei" panose="020B0503020204020204" pitchFamily="34" charset="-122"/>
              </a:rPr>
              <a:t>均</a:t>
            </a:r>
            <a:r>
              <a:rPr lang="zh-CN" altLang="en-US" b="1" dirty="0">
                <a:solidFill>
                  <a:schemeClr val="accent3">
                    <a:lumMod val="75000"/>
                  </a:schemeClr>
                </a:solidFill>
                <a:latin typeface="Microsoft YaHei" panose="020B0503020204020204" pitchFamily="34" charset="-122"/>
                <a:ea typeface="Microsoft YaHei" panose="020B0503020204020204" pitchFamily="34" charset="-122"/>
              </a:rPr>
              <a:t>生活用能结构变化</a:t>
            </a:r>
            <a:endParaRPr lang="en-US" b="1" dirty="0">
              <a:solidFill>
                <a:schemeClr val="accent3">
                  <a:lumMod val="7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23385840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 xmlns:p14="http://schemas.microsoft.com/office/powerpoint/2010/main" val="178402432"/>
              </p:ext>
            </p:extLst>
          </p:nvPr>
        </p:nvGraphicFramePr>
        <p:xfrm>
          <a:off x="1259632" y="1142984"/>
          <a:ext cx="7632848" cy="5572164"/>
        </p:xfrm>
        <a:graphic>
          <a:graphicData uri="http://schemas.openxmlformats.org/drawingml/2006/chart">
            <c:chart xmlns:c="http://schemas.openxmlformats.org/drawingml/2006/chart" xmlns:r="http://schemas.openxmlformats.org/officeDocument/2006/relationships" r:id="rId2"/>
          </a:graphicData>
        </a:graphic>
      </p:graphicFrame>
      <p:sp>
        <p:nvSpPr>
          <p:cNvPr id="2" name="矩形 1"/>
          <p:cNvSpPr/>
          <p:nvPr/>
        </p:nvSpPr>
        <p:spPr>
          <a:xfrm>
            <a:off x="1835696" y="285728"/>
            <a:ext cx="5767926" cy="461665"/>
          </a:xfrm>
          <a:prstGeom prst="rect">
            <a:avLst/>
          </a:prstGeom>
        </p:spPr>
        <p:txBody>
          <a:bodyPr wrap="none">
            <a:spAutoFit/>
          </a:bodyPr>
          <a:lstStyle/>
          <a:p>
            <a:r>
              <a:rPr lang="en-US" sz="2400" dirty="0">
                <a:latin typeface="Microsoft YaHei" panose="020B0503020204020204" pitchFamily="34" charset="-122"/>
                <a:ea typeface="Microsoft YaHei" panose="020B0503020204020204" pitchFamily="34" charset="-122"/>
              </a:rPr>
              <a:t>1990-2012</a:t>
            </a:r>
            <a:r>
              <a:rPr lang="zh-CN" altLang="en-US" sz="2400" dirty="0">
                <a:latin typeface="Microsoft YaHei" panose="020B0503020204020204" pitchFamily="34" charset="-122"/>
                <a:ea typeface="Microsoft YaHei" panose="020B0503020204020204" pitchFamily="34" charset="-122"/>
              </a:rPr>
              <a:t>年城镇居民家庭消费支出结构</a:t>
            </a:r>
            <a:endParaRPr lang="en-US" sz="24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10518266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260648"/>
            <a:ext cx="7499350" cy="1143000"/>
          </a:xfrm>
        </p:spPr>
        <p:txBody>
          <a:bodyPr>
            <a:normAutofit/>
          </a:bodyPr>
          <a:lstStyle/>
          <a:p>
            <a:r>
              <a:rPr lang="zh-CN" altLang="zh-CN" sz="3200" b="1" dirty="0">
                <a:effectLst/>
                <a:latin typeface="Microsoft YaHei" panose="020B0503020204020204" pitchFamily="34" charset="-122"/>
                <a:ea typeface="Microsoft YaHei" panose="020B0503020204020204" pitchFamily="34" charset="-122"/>
              </a:rPr>
              <a:t>中国的居民消费与排放峰值</a:t>
            </a:r>
            <a:endParaRPr lang="zh-CN" altLang="en-US" sz="3200" dirty="0"/>
          </a:p>
        </p:txBody>
      </p:sp>
      <p:sp>
        <p:nvSpPr>
          <p:cNvPr id="3" name="内容占位符 2"/>
          <p:cNvSpPr>
            <a:spLocks noGrp="1"/>
          </p:cNvSpPr>
          <p:nvPr>
            <p:ph idx="1"/>
          </p:nvPr>
        </p:nvSpPr>
        <p:spPr>
          <a:xfrm>
            <a:off x="1187624" y="1600200"/>
            <a:ext cx="7704856" cy="3917032"/>
          </a:xfrm>
        </p:spPr>
        <p:txBody>
          <a:bodyPr>
            <a:normAutofit fontScale="32500" lnSpcReduction="20000"/>
          </a:bodyPr>
          <a:lstStyle/>
          <a:p>
            <a:pPr>
              <a:lnSpc>
                <a:spcPct val="140000"/>
              </a:lnSpc>
            </a:pPr>
            <a:r>
              <a:rPr lang="zh-CN" altLang="zh-CN" sz="6200" dirty="0" smtClean="0">
                <a:latin typeface="Microsoft YaHei" panose="020B0503020204020204" pitchFamily="34" charset="-122"/>
                <a:ea typeface="Microsoft YaHei" panose="020B0503020204020204" pitchFamily="34" charset="-122"/>
              </a:rPr>
              <a:t>居民</a:t>
            </a:r>
            <a:r>
              <a:rPr lang="zh-CN" altLang="zh-CN" sz="6200" dirty="0">
                <a:latin typeface="Microsoft YaHei" panose="020B0503020204020204" pitchFamily="34" charset="-122"/>
                <a:ea typeface="Microsoft YaHei" panose="020B0503020204020204" pitchFamily="34" charset="-122"/>
              </a:rPr>
              <a:t>消费排放峰值要晚于排放总量峰值年份。</a:t>
            </a:r>
            <a:r>
              <a:rPr lang="zh-CN" altLang="en-US" sz="6200" dirty="0">
                <a:latin typeface="Microsoft YaHei" panose="020B0503020204020204" pitchFamily="34" charset="-122"/>
                <a:ea typeface="Microsoft YaHei" panose="020B0503020204020204" pitchFamily="34" charset="-122"/>
              </a:rPr>
              <a:t>其中，</a:t>
            </a:r>
            <a:r>
              <a:rPr lang="zh-CN" altLang="zh-CN" sz="6200" dirty="0">
                <a:latin typeface="Microsoft YaHei" panose="020B0503020204020204" pitchFamily="34" charset="-122"/>
                <a:ea typeface="Microsoft YaHei" panose="020B0503020204020204" pitchFamily="34" charset="-122"/>
              </a:rPr>
              <a:t>交通、能源结构、产业结构是影响居民消费碳排放峰值的重要因素</a:t>
            </a:r>
            <a:r>
              <a:rPr lang="zh-CN" altLang="zh-CN" sz="6200" dirty="0" smtClean="0">
                <a:latin typeface="Microsoft YaHei" panose="020B0503020204020204" pitchFamily="34" charset="-122"/>
                <a:ea typeface="Microsoft YaHei" panose="020B0503020204020204" pitchFamily="34" charset="-122"/>
              </a:rPr>
              <a:t>。</a:t>
            </a:r>
            <a:endParaRPr lang="en-US" altLang="zh-CN" sz="6200" dirty="0" smtClean="0">
              <a:latin typeface="Microsoft YaHei" panose="020B0503020204020204" pitchFamily="34" charset="-122"/>
              <a:ea typeface="Microsoft YaHei" panose="020B0503020204020204" pitchFamily="34" charset="-122"/>
            </a:endParaRPr>
          </a:p>
          <a:p>
            <a:pPr>
              <a:lnSpc>
                <a:spcPct val="140000"/>
              </a:lnSpc>
            </a:pPr>
            <a:endParaRPr lang="en-US" altLang="zh-CN" sz="6200" dirty="0">
              <a:latin typeface="Microsoft YaHei" panose="020B0503020204020204" pitchFamily="34" charset="-122"/>
              <a:ea typeface="Microsoft YaHei" panose="020B0503020204020204" pitchFamily="34" charset="-122"/>
            </a:endParaRPr>
          </a:p>
          <a:p>
            <a:pPr>
              <a:lnSpc>
                <a:spcPct val="140000"/>
              </a:lnSpc>
            </a:pPr>
            <a:r>
              <a:rPr lang="zh-CN" altLang="en-US" sz="6200" dirty="0" smtClean="0">
                <a:latin typeface="Microsoft YaHei" panose="020B0503020204020204" pitchFamily="34" charset="-122"/>
                <a:ea typeface="Microsoft YaHei" panose="020B0503020204020204" pitchFamily="34" charset="-122"/>
              </a:rPr>
              <a:t>考虑</a:t>
            </a:r>
            <a:r>
              <a:rPr lang="zh-CN" altLang="en-US" sz="6200" dirty="0">
                <a:latin typeface="Microsoft YaHei" panose="020B0503020204020204" pitchFamily="34" charset="-122"/>
                <a:ea typeface="Microsoft YaHei" panose="020B0503020204020204" pitchFamily="34" charset="-122"/>
              </a:rPr>
              <a:t>到未来消费结构变化，城市化及交通排放路径的复杂性，预计</a:t>
            </a:r>
            <a:r>
              <a:rPr lang="zh-CN" altLang="en-US" sz="8600" b="1" dirty="0">
                <a:solidFill>
                  <a:srgbClr val="FF0000"/>
                </a:solidFill>
                <a:latin typeface="Microsoft YaHei" panose="020B0503020204020204" pitchFamily="34" charset="-122"/>
                <a:ea typeface="Microsoft YaHei" panose="020B0503020204020204" pitchFamily="34" charset="-122"/>
              </a:rPr>
              <a:t>居民消费将在</a:t>
            </a:r>
            <a:r>
              <a:rPr lang="en-US" altLang="zh-CN" sz="8600" b="1" dirty="0">
                <a:solidFill>
                  <a:srgbClr val="FF0000"/>
                </a:solidFill>
                <a:latin typeface="Microsoft YaHei" panose="020B0503020204020204" pitchFamily="34" charset="-122"/>
                <a:ea typeface="Microsoft YaHei" panose="020B0503020204020204" pitchFamily="34" charset="-122"/>
              </a:rPr>
              <a:t>2035-2040</a:t>
            </a:r>
            <a:r>
              <a:rPr lang="zh-CN" altLang="en-US" sz="8600" b="1" dirty="0">
                <a:solidFill>
                  <a:srgbClr val="FF0000"/>
                </a:solidFill>
                <a:latin typeface="Microsoft YaHei" panose="020B0503020204020204" pitchFamily="34" charset="-122"/>
                <a:ea typeface="Microsoft YaHei" panose="020B0503020204020204" pitchFamily="34" charset="-122"/>
              </a:rPr>
              <a:t>年左右达到</a:t>
            </a:r>
            <a:r>
              <a:rPr lang="zh-CN" altLang="en-US" sz="8600" b="1" dirty="0" smtClean="0">
                <a:solidFill>
                  <a:srgbClr val="FF0000"/>
                </a:solidFill>
                <a:latin typeface="Microsoft YaHei" panose="020B0503020204020204" pitchFamily="34" charset="-122"/>
                <a:ea typeface="Microsoft YaHei" panose="020B0503020204020204" pitchFamily="34" charset="-122"/>
              </a:rPr>
              <a:t>峰值</a:t>
            </a:r>
            <a:endParaRPr lang="en-US" altLang="zh-CN" sz="6200" b="1" dirty="0" smtClean="0">
              <a:solidFill>
                <a:srgbClr val="FF0000"/>
              </a:solidFill>
              <a:latin typeface="Microsoft YaHei" panose="020B0503020204020204" pitchFamily="34" charset="-122"/>
              <a:ea typeface="Microsoft YaHei" panose="020B0503020204020204" pitchFamily="34" charset="-122"/>
            </a:endParaRPr>
          </a:p>
          <a:p>
            <a:pPr>
              <a:lnSpc>
                <a:spcPct val="140000"/>
              </a:lnSpc>
            </a:pPr>
            <a:endParaRPr lang="en-US" altLang="zh-CN" sz="6200" dirty="0">
              <a:latin typeface="Microsoft YaHei" panose="020B0503020204020204" pitchFamily="34" charset="-122"/>
              <a:ea typeface="Microsoft YaHei" panose="020B0503020204020204" pitchFamily="34" charset="-122"/>
            </a:endParaRPr>
          </a:p>
          <a:p>
            <a:pPr>
              <a:lnSpc>
                <a:spcPct val="140000"/>
              </a:lnSpc>
            </a:pPr>
            <a:r>
              <a:rPr lang="zh-CN" altLang="zh-CN" sz="6200" dirty="0">
                <a:latin typeface="Microsoft YaHei" panose="020B0503020204020204" pitchFamily="34" charset="-122"/>
                <a:ea typeface="Microsoft YaHei" panose="020B0503020204020204" pitchFamily="34" charset="-122"/>
              </a:rPr>
              <a:t>中国正处于城市化进程当中，居民消费部门对碳排放的贡献不容忽视</a:t>
            </a:r>
            <a:r>
              <a:rPr lang="zh-CN" altLang="zh-CN" sz="6200" dirty="0" smtClean="0">
                <a:latin typeface="Microsoft YaHei" panose="020B0503020204020204" pitchFamily="34" charset="-122"/>
                <a:ea typeface="Microsoft YaHei" panose="020B0503020204020204" pitchFamily="34" charset="-122"/>
              </a:rPr>
              <a:t>。</a:t>
            </a:r>
            <a:r>
              <a:rPr lang="zh-CN" altLang="en-US" sz="6200" dirty="0" smtClean="0">
                <a:latin typeface="Microsoft YaHei" panose="020B0503020204020204" pitchFamily="34" charset="-122"/>
                <a:ea typeface="Microsoft YaHei" panose="020B0503020204020204" pitchFamily="34" charset="-122"/>
              </a:rPr>
              <a:t>综合</a:t>
            </a:r>
            <a:r>
              <a:rPr lang="zh-CN" altLang="en-US" sz="6200" dirty="0">
                <a:latin typeface="Microsoft YaHei" panose="020B0503020204020204" pitchFamily="34" charset="-122"/>
                <a:ea typeface="Microsoft YaHei" panose="020B0503020204020204" pitchFamily="34" charset="-122"/>
              </a:rPr>
              <a:t>运用经济手段、强制性标准、法律手段以及引导性措施，有助于建立可持续消费模式，推动中国尽快实现排放峰值</a:t>
            </a:r>
            <a:r>
              <a:rPr lang="zh-CN" altLang="en-US" sz="6200" dirty="0" smtClean="0">
                <a:latin typeface="Microsoft YaHei" panose="020B0503020204020204" pitchFamily="34" charset="-122"/>
                <a:ea typeface="Microsoft YaHei" panose="020B0503020204020204" pitchFamily="34" charset="-122"/>
              </a:rPr>
              <a:t>。</a:t>
            </a:r>
            <a:endParaRPr lang="en-US" altLang="zh-CN" sz="6200" dirty="0" smtClean="0">
              <a:latin typeface="Microsoft YaHei" panose="020B0503020204020204" pitchFamily="34" charset="-122"/>
              <a:ea typeface="Microsoft YaHei" panose="020B0503020204020204" pitchFamily="34" charset="-122"/>
            </a:endParaRPr>
          </a:p>
          <a:p>
            <a:endParaRPr lang="zh-CN" altLang="zh-CN" dirty="0"/>
          </a:p>
          <a:p>
            <a:endParaRPr lang="zh-CN" altLang="en-US" dirty="0"/>
          </a:p>
        </p:txBody>
      </p:sp>
    </p:spTree>
    <p:extLst>
      <p:ext uri="{BB962C8B-B14F-4D97-AF65-F5344CB8AC3E}">
        <p14:creationId xmlns="" xmlns:p14="http://schemas.microsoft.com/office/powerpoint/2010/main" val="8477078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229600" cy="1143000"/>
          </a:xfrm>
        </p:spPr>
        <p:txBody>
          <a:bodyPr>
            <a:normAutofit/>
          </a:bodyPr>
          <a:lstStyle/>
          <a:p>
            <a:r>
              <a:rPr lang="zh-CN" altLang="en-US" sz="3600" dirty="0" smtClean="0">
                <a:latin typeface="Microsoft YaHei" panose="020B0503020204020204" pitchFamily="34" charset="-122"/>
                <a:ea typeface="Microsoft YaHei" panose="020B0503020204020204" pitchFamily="34" charset="-122"/>
              </a:rPr>
              <a:t>排放峰值可能的时间</a:t>
            </a:r>
            <a:endParaRPr lang="zh-CN" altLang="en-US" sz="3600" dirty="0">
              <a:latin typeface="Microsoft YaHei" panose="020B0503020204020204" pitchFamily="34" charset="-122"/>
              <a:ea typeface="Microsoft YaHei" panose="020B0503020204020204" pitchFamily="34" charset="-122"/>
            </a:endParaRPr>
          </a:p>
        </p:txBody>
      </p:sp>
      <p:sp>
        <p:nvSpPr>
          <p:cNvPr id="3" name="内容占位符 2"/>
          <p:cNvSpPr>
            <a:spLocks noGrp="1"/>
          </p:cNvSpPr>
          <p:nvPr>
            <p:ph idx="1"/>
          </p:nvPr>
        </p:nvSpPr>
        <p:spPr>
          <a:xfrm>
            <a:off x="1371600" y="1600200"/>
            <a:ext cx="7315200" cy="4525963"/>
          </a:xfrm>
        </p:spPr>
        <p:txBody>
          <a:bodyPr>
            <a:normAutofit/>
          </a:bodyPr>
          <a:lstStyle/>
          <a:p>
            <a:pPr>
              <a:lnSpc>
                <a:spcPct val="150000"/>
              </a:lnSpc>
            </a:pPr>
            <a:r>
              <a:rPr lang="zh-CN" altLang="en-US" sz="2400" dirty="0" smtClean="0">
                <a:latin typeface="Microsoft YaHei" panose="020B0503020204020204" pitchFamily="34" charset="-122"/>
                <a:ea typeface="Microsoft YaHei" panose="020B0503020204020204" pitchFamily="34" charset="-122"/>
              </a:rPr>
              <a:t>工业部门：</a:t>
            </a:r>
            <a:r>
              <a:rPr lang="en-US" altLang="zh-CN" sz="2400" dirty="0" smtClean="0">
                <a:latin typeface="Microsoft YaHei" panose="020B0503020204020204" pitchFamily="34" charset="-122"/>
                <a:ea typeface="Microsoft YaHei" panose="020B0503020204020204" pitchFamily="34" charset="-122"/>
              </a:rPr>
              <a:t>2025-2030</a:t>
            </a:r>
            <a:r>
              <a:rPr lang="zh-CN" altLang="en-US" sz="2400" dirty="0" smtClean="0">
                <a:latin typeface="Microsoft YaHei" panose="020B0503020204020204" pitchFamily="34" charset="-122"/>
                <a:ea typeface="Microsoft YaHei" panose="020B0503020204020204" pitchFamily="34" charset="-122"/>
              </a:rPr>
              <a:t>年</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a:latin typeface="Microsoft YaHei" panose="020B0503020204020204" pitchFamily="34" charset="-122"/>
                <a:ea typeface="Microsoft YaHei" panose="020B0503020204020204" pitchFamily="34" charset="-122"/>
              </a:rPr>
              <a:t>城镇</a:t>
            </a:r>
            <a:r>
              <a:rPr lang="zh-CN" altLang="en-US" sz="2400" dirty="0" smtClean="0">
                <a:latin typeface="Microsoft YaHei" panose="020B0503020204020204" pitchFamily="34" charset="-122"/>
                <a:ea typeface="Microsoft YaHei" panose="020B0503020204020204" pitchFamily="34" charset="-122"/>
              </a:rPr>
              <a:t>化：</a:t>
            </a:r>
            <a:r>
              <a:rPr lang="en-US" altLang="zh-CN" sz="2400" dirty="0" smtClean="0">
                <a:latin typeface="Microsoft YaHei" panose="020B0503020204020204" pitchFamily="34" charset="-122"/>
                <a:ea typeface="Microsoft YaHei" panose="020B0503020204020204" pitchFamily="34" charset="-122"/>
              </a:rPr>
              <a:t>2030</a:t>
            </a:r>
            <a:r>
              <a:rPr lang="zh-CN" altLang="en-US" sz="2400" dirty="0" smtClean="0">
                <a:latin typeface="Microsoft YaHei" panose="020B0503020204020204" pitchFamily="34" charset="-122"/>
                <a:ea typeface="Microsoft YaHei" panose="020B0503020204020204" pitchFamily="34" charset="-122"/>
              </a:rPr>
              <a:t>年左右</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能源结构、消费：</a:t>
            </a:r>
            <a:r>
              <a:rPr lang="en-US" altLang="zh-CN" sz="2400" dirty="0" smtClean="0">
                <a:latin typeface="Microsoft YaHei" panose="020B0503020204020204" pitchFamily="34" charset="-122"/>
                <a:ea typeface="Microsoft YaHei" panose="020B0503020204020204" pitchFamily="34" charset="-122"/>
              </a:rPr>
              <a:t>2035</a:t>
            </a:r>
            <a:r>
              <a:rPr lang="zh-CN" altLang="en-US" sz="2400" dirty="0" smtClean="0">
                <a:latin typeface="Microsoft YaHei" panose="020B0503020204020204" pitchFamily="34" charset="-122"/>
                <a:ea typeface="Microsoft YaHei" panose="020B0503020204020204" pitchFamily="34" charset="-122"/>
              </a:rPr>
              <a:t>年左右</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人口：</a:t>
            </a:r>
            <a:r>
              <a:rPr lang="en-US" altLang="zh-CN" sz="2400" dirty="0" smtClean="0">
                <a:latin typeface="Microsoft YaHei" panose="020B0503020204020204" pitchFamily="34" charset="-122"/>
                <a:ea typeface="Microsoft YaHei" panose="020B0503020204020204" pitchFamily="34" charset="-122"/>
              </a:rPr>
              <a:t>2030</a:t>
            </a:r>
            <a:r>
              <a:rPr lang="zh-CN" altLang="en-US" sz="2400" dirty="0" smtClean="0">
                <a:latin typeface="Microsoft YaHei" panose="020B0503020204020204" pitchFamily="34" charset="-122"/>
                <a:ea typeface="Microsoft YaHei" panose="020B0503020204020204" pitchFamily="34" charset="-122"/>
              </a:rPr>
              <a:t>年左右</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居民消费：</a:t>
            </a:r>
            <a:r>
              <a:rPr lang="en-US" altLang="zh-CN" sz="2400" dirty="0" smtClean="0">
                <a:latin typeface="Microsoft YaHei" panose="020B0503020204020204" pitchFamily="34" charset="-122"/>
                <a:ea typeface="Microsoft YaHei" panose="020B0503020204020204" pitchFamily="34" charset="-122"/>
              </a:rPr>
              <a:t>2035-2040</a:t>
            </a:r>
            <a:r>
              <a:rPr lang="zh-CN" altLang="en-US" sz="2400" dirty="0" smtClean="0">
                <a:latin typeface="Microsoft YaHei" panose="020B0503020204020204" pitchFamily="34" charset="-122"/>
                <a:ea typeface="Microsoft YaHei" panose="020B0503020204020204" pitchFamily="34" charset="-122"/>
              </a:rPr>
              <a:t>年</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排放峰值可能出现在</a:t>
            </a:r>
            <a:r>
              <a:rPr lang="en-US" altLang="zh-CN" sz="2400" dirty="0" smtClean="0">
                <a:latin typeface="Microsoft YaHei" panose="020B0503020204020204" pitchFamily="34" charset="-122"/>
                <a:ea typeface="Microsoft YaHei" panose="020B0503020204020204" pitchFamily="34" charset="-122"/>
              </a:rPr>
              <a:t>2025-2040</a:t>
            </a:r>
            <a:r>
              <a:rPr lang="zh-CN" altLang="en-US" sz="2400" dirty="0" smtClean="0">
                <a:latin typeface="Microsoft YaHei" panose="020B0503020204020204" pitchFamily="34" charset="-122"/>
                <a:ea typeface="Microsoft YaHei" panose="020B0503020204020204" pitchFamily="34" charset="-122"/>
              </a:rPr>
              <a:t>年期间，最有可能在</a:t>
            </a:r>
            <a:r>
              <a:rPr lang="en-US" altLang="zh-CN" sz="2400" b="1" dirty="0">
                <a:latin typeface="Microsoft YaHei" panose="020B0503020204020204" pitchFamily="34" charset="-122"/>
                <a:ea typeface="Microsoft YaHei" panose="020B0503020204020204" pitchFamily="34" charset="-122"/>
              </a:rPr>
              <a:t>2030</a:t>
            </a:r>
            <a:r>
              <a:rPr lang="zh-CN" altLang="zh-CN" sz="2400" b="1" dirty="0" smtClean="0">
                <a:latin typeface="Microsoft YaHei" panose="020B0503020204020204" pitchFamily="34" charset="-122"/>
                <a:ea typeface="Microsoft YaHei" panose="020B0503020204020204" pitchFamily="34" charset="-122"/>
              </a:rPr>
              <a:t>年</a:t>
            </a:r>
            <a:r>
              <a:rPr lang="zh-CN" altLang="en-US" sz="2400" b="1" dirty="0" smtClean="0">
                <a:latin typeface="Microsoft YaHei" panose="020B0503020204020204" pitchFamily="34" charset="-122"/>
                <a:ea typeface="Microsoft YaHei" panose="020B0503020204020204" pitchFamily="34" charset="-122"/>
              </a:rPr>
              <a:t>前</a:t>
            </a:r>
            <a:r>
              <a:rPr lang="zh-CN" altLang="zh-CN" sz="2400" b="1" dirty="0" smtClean="0">
                <a:latin typeface="Microsoft YaHei" panose="020B0503020204020204" pitchFamily="34" charset="-122"/>
                <a:ea typeface="Microsoft YaHei" panose="020B0503020204020204" pitchFamily="34" charset="-122"/>
              </a:rPr>
              <a:t>后</a:t>
            </a:r>
            <a:r>
              <a:rPr lang="zh-CN" altLang="zh-CN" sz="2400" b="1" dirty="0">
                <a:latin typeface="Microsoft YaHei" panose="020B0503020204020204" pitchFamily="34" charset="-122"/>
                <a:ea typeface="Microsoft YaHei" panose="020B0503020204020204" pitchFamily="34" charset="-122"/>
              </a:rPr>
              <a:t>的一段时间内出现</a:t>
            </a:r>
            <a:endParaRPr lang="zh-CN" altLang="en-US" sz="24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 val="3873811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矩形 8"/>
          <p:cNvSpPr>
            <a:spLocks noChangeArrowheads="1"/>
          </p:cNvSpPr>
          <p:nvPr/>
        </p:nvSpPr>
        <p:spPr bwMode="auto">
          <a:xfrm>
            <a:off x="2044700" y="476250"/>
            <a:ext cx="59118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rPr>
              <a:t>全球地表平均温度距平（</a:t>
            </a:r>
            <a:r>
              <a:rPr lang="zh-CN" altLang="zh-CN">
                <a:solidFill>
                  <a:schemeClr val="bg1"/>
                </a:solidFill>
              </a:rPr>
              <a:t>相对于</a:t>
            </a:r>
            <a:r>
              <a:rPr lang="en-US" altLang="zh-CN">
                <a:solidFill>
                  <a:schemeClr val="bg1"/>
                </a:solidFill>
              </a:rPr>
              <a:t>1961–1990</a:t>
            </a:r>
            <a:r>
              <a:rPr lang="zh-CN" altLang="zh-CN">
                <a:solidFill>
                  <a:schemeClr val="bg1"/>
                </a:solidFill>
              </a:rPr>
              <a:t>年</a:t>
            </a:r>
            <a:r>
              <a:rPr lang="zh-CN" altLang="en-US">
                <a:solidFill>
                  <a:schemeClr val="bg1"/>
                </a:solidFill>
              </a:rPr>
              <a:t>）变化</a:t>
            </a:r>
          </a:p>
        </p:txBody>
      </p:sp>
      <p:pic>
        <p:nvPicPr>
          <p:cNvPr id="14341" name="Picture 55"/>
          <p:cNvPicPr>
            <a:picLocks noChangeAspect="1" noChangeArrowheads="1"/>
          </p:cNvPicPr>
          <p:nvPr/>
        </p:nvPicPr>
        <p:blipFill>
          <a:blip r:embed="rId2" cstate="print">
            <a:extLst>
              <a:ext uri="{28A0092B-C50C-407E-A947-70E740481C1C}">
                <a14:useLocalDpi xmlns="" xmlns:a14="http://schemas.microsoft.com/office/drawing/2010/main" val="0"/>
              </a:ext>
            </a:extLst>
          </a:blip>
          <a:srcRect l="1277" t="10309" b="3793"/>
          <a:stretch>
            <a:fillRect/>
          </a:stretch>
        </p:blipFill>
        <p:spPr bwMode="auto">
          <a:xfrm>
            <a:off x="971600" y="1051234"/>
            <a:ext cx="4032448" cy="5474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标题 1"/>
          <p:cNvSpPr txBox="1">
            <a:spLocks/>
          </p:cNvSpPr>
          <p:nvPr/>
        </p:nvSpPr>
        <p:spPr bwMode="auto">
          <a:xfrm>
            <a:off x="1331640" y="1124744"/>
            <a:ext cx="857250" cy="329578"/>
          </a:xfrm>
          <a:prstGeom prst="rect">
            <a:avLst/>
          </a:prstGeom>
          <a:solidFill>
            <a:srgbClr val="CCECFF"/>
          </a:solidFill>
          <a:ln w="9525">
            <a:noFill/>
            <a:miter lim="800000"/>
            <a:headEnd/>
            <a:tailEnd/>
          </a:ln>
          <a:effectLst/>
        </p:spPr>
        <p:txBody>
          <a:bodyPr anchor="b"/>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9pPr>
          </a:lstStyle>
          <a:p>
            <a:pPr algn="ctr" eaLnBrk="1" hangingPunct="1">
              <a:defRPr/>
            </a:pPr>
            <a:r>
              <a:rPr lang="zh-CN" altLang="en-US" sz="1200" dirty="0" smtClean="0">
                <a:solidFill>
                  <a:srgbClr val="C00000"/>
                </a:solidFill>
                <a:effectLst>
                  <a:outerShdw blurRad="38100" dist="38100" dir="2700000" algn="tl">
                    <a:srgbClr val="000000"/>
                  </a:outerShdw>
                </a:effectLst>
                <a:ea typeface="黑体" pitchFamily="2" charset="-122"/>
              </a:rPr>
              <a:t>陆表气温</a:t>
            </a:r>
          </a:p>
        </p:txBody>
      </p:sp>
      <p:sp>
        <p:nvSpPr>
          <p:cNvPr id="8" name="标题 1"/>
          <p:cNvSpPr txBox="1">
            <a:spLocks/>
          </p:cNvSpPr>
          <p:nvPr/>
        </p:nvSpPr>
        <p:spPr bwMode="auto">
          <a:xfrm>
            <a:off x="1410494" y="2204864"/>
            <a:ext cx="857250" cy="329577"/>
          </a:xfrm>
          <a:prstGeom prst="rect">
            <a:avLst/>
          </a:prstGeom>
          <a:solidFill>
            <a:srgbClr val="CCECFF"/>
          </a:solidFill>
          <a:ln w="9525">
            <a:noFill/>
            <a:miter lim="800000"/>
            <a:headEnd/>
            <a:tailEnd/>
          </a:ln>
          <a:effectLst/>
        </p:spPr>
        <p:txBody>
          <a:bodyPr anchor="b"/>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9pPr>
          </a:lstStyle>
          <a:p>
            <a:pPr algn="ctr" eaLnBrk="1" hangingPunct="1">
              <a:defRPr/>
            </a:pPr>
            <a:r>
              <a:rPr lang="zh-CN" altLang="en-US" sz="1200" dirty="0" smtClean="0">
                <a:solidFill>
                  <a:srgbClr val="C00000"/>
                </a:solidFill>
                <a:effectLst>
                  <a:outerShdw blurRad="38100" dist="38100" dir="2700000" algn="tl">
                    <a:srgbClr val="000000"/>
                  </a:outerShdw>
                </a:effectLst>
                <a:ea typeface="黑体" pitchFamily="2" charset="-122"/>
              </a:rPr>
              <a:t>海表温度</a:t>
            </a:r>
          </a:p>
        </p:txBody>
      </p:sp>
      <p:sp>
        <p:nvSpPr>
          <p:cNvPr id="9" name="标题 1"/>
          <p:cNvSpPr txBox="1">
            <a:spLocks/>
          </p:cNvSpPr>
          <p:nvPr/>
        </p:nvSpPr>
        <p:spPr bwMode="auto">
          <a:xfrm>
            <a:off x="1410494" y="3212976"/>
            <a:ext cx="857250" cy="329578"/>
          </a:xfrm>
          <a:prstGeom prst="rect">
            <a:avLst/>
          </a:prstGeom>
          <a:solidFill>
            <a:srgbClr val="CCECFF"/>
          </a:solidFill>
          <a:ln w="9525">
            <a:noFill/>
            <a:miter lim="800000"/>
            <a:headEnd/>
            <a:tailEnd/>
          </a:ln>
          <a:effectLst/>
        </p:spPr>
        <p:txBody>
          <a:bodyPr anchor="b"/>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9pPr>
          </a:lstStyle>
          <a:p>
            <a:pPr algn="ctr" eaLnBrk="1" hangingPunct="1">
              <a:defRPr/>
            </a:pPr>
            <a:r>
              <a:rPr lang="zh-CN" altLang="en-US" sz="1200" dirty="0" smtClean="0">
                <a:solidFill>
                  <a:srgbClr val="C00000"/>
                </a:solidFill>
                <a:effectLst>
                  <a:outerShdw blurRad="38100" dist="38100" dir="2700000" algn="tl">
                    <a:srgbClr val="000000"/>
                  </a:outerShdw>
                </a:effectLst>
                <a:ea typeface="黑体" pitchFamily="2" charset="-122"/>
              </a:rPr>
              <a:t>海洋气温</a:t>
            </a:r>
          </a:p>
        </p:txBody>
      </p:sp>
      <p:sp>
        <p:nvSpPr>
          <p:cNvPr id="10" name="标题 1"/>
          <p:cNvSpPr txBox="1">
            <a:spLocks/>
          </p:cNvSpPr>
          <p:nvPr/>
        </p:nvSpPr>
        <p:spPr bwMode="auto">
          <a:xfrm>
            <a:off x="1403003" y="4293096"/>
            <a:ext cx="720725" cy="327650"/>
          </a:xfrm>
          <a:prstGeom prst="rect">
            <a:avLst/>
          </a:prstGeom>
          <a:solidFill>
            <a:srgbClr val="CCECFF"/>
          </a:solidFill>
          <a:ln w="9525">
            <a:noFill/>
            <a:miter lim="800000"/>
            <a:headEnd/>
            <a:tailEnd/>
          </a:ln>
          <a:effectLst/>
        </p:spPr>
        <p:txBody>
          <a:bodyPr anchor="b"/>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9pPr>
          </a:lstStyle>
          <a:p>
            <a:pPr algn="ctr" eaLnBrk="1" hangingPunct="1">
              <a:defRPr/>
            </a:pPr>
            <a:r>
              <a:rPr lang="zh-CN" altLang="en-US" sz="1200" dirty="0" smtClean="0">
                <a:solidFill>
                  <a:srgbClr val="C00000"/>
                </a:solidFill>
                <a:effectLst>
                  <a:outerShdw blurRad="38100" dist="38100" dir="2700000" algn="tl">
                    <a:srgbClr val="000000"/>
                  </a:outerShdw>
                </a:effectLst>
                <a:ea typeface="黑体" pitchFamily="2" charset="-122"/>
              </a:rPr>
              <a:t>海平面</a:t>
            </a:r>
          </a:p>
        </p:txBody>
      </p:sp>
      <p:sp>
        <p:nvSpPr>
          <p:cNvPr id="11" name="标题 1"/>
          <p:cNvSpPr txBox="1">
            <a:spLocks/>
          </p:cNvSpPr>
          <p:nvPr/>
        </p:nvSpPr>
        <p:spPr bwMode="auto">
          <a:xfrm>
            <a:off x="1331813" y="5621630"/>
            <a:ext cx="1223963" cy="327650"/>
          </a:xfrm>
          <a:prstGeom prst="rect">
            <a:avLst/>
          </a:prstGeom>
          <a:solidFill>
            <a:srgbClr val="CCECFF"/>
          </a:solidFill>
          <a:ln w="9525">
            <a:noFill/>
            <a:miter lim="800000"/>
            <a:headEnd/>
            <a:tailEnd/>
          </a:ln>
          <a:effectLst/>
        </p:spPr>
        <p:txBody>
          <a:bodyPr anchor="b"/>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itchFamily="34" charset="0"/>
                <a:ea typeface="华文中宋" pitchFamily="2" charset="-122"/>
              </a:defRPr>
            </a:lvl9pPr>
          </a:lstStyle>
          <a:p>
            <a:pPr algn="ctr" eaLnBrk="1" hangingPunct="1">
              <a:defRPr/>
            </a:pPr>
            <a:r>
              <a:rPr lang="zh-CN" altLang="en-US" sz="1200" dirty="0" smtClean="0">
                <a:solidFill>
                  <a:srgbClr val="C00000"/>
                </a:solidFill>
                <a:effectLst>
                  <a:outerShdw blurRad="38100" dist="38100" dir="2700000" algn="tl">
                    <a:srgbClr val="000000"/>
                  </a:outerShdw>
                </a:effectLst>
                <a:ea typeface="黑体" pitchFamily="2" charset="-122"/>
              </a:rPr>
              <a:t>夏季海冰范围</a:t>
            </a:r>
          </a:p>
        </p:txBody>
      </p:sp>
      <p:sp>
        <p:nvSpPr>
          <p:cNvPr id="17" name="Rectangle 2"/>
          <p:cNvSpPr txBox="1">
            <a:spLocks noChangeArrowheads="1"/>
          </p:cNvSpPr>
          <p:nvPr/>
        </p:nvSpPr>
        <p:spPr>
          <a:xfrm>
            <a:off x="755775" y="33540"/>
            <a:ext cx="8352729" cy="1017694"/>
          </a:xfrm>
          <a:prstGeom prst="rect">
            <a:avLst/>
          </a:prstGeom>
          <a:noFill/>
          <a:ln>
            <a:noFill/>
          </a:ln>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2400" b="1" dirty="0" smtClean="0">
                <a:latin typeface="Microsoft YaHei" panose="020B0503020204020204" pitchFamily="34" charset="-122"/>
                <a:ea typeface="Microsoft YaHei" panose="020B0503020204020204" pitchFamily="34" charset="-122"/>
              </a:rPr>
              <a:t>联合国政府间气候变化专门委员会第</a:t>
            </a:r>
            <a:r>
              <a:rPr lang="en-US" altLang="zh-CN" sz="2400" b="1" dirty="0" smtClean="0">
                <a:latin typeface="Microsoft YaHei" panose="020B0503020204020204" pitchFamily="34" charset="-122"/>
                <a:ea typeface="Microsoft YaHei" panose="020B0503020204020204" pitchFamily="34" charset="-122"/>
              </a:rPr>
              <a:t>5</a:t>
            </a:r>
            <a:r>
              <a:rPr lang="zh-CN" altLang="en-US" sz="2400" b="1" dirty="0" smtClean="0">
                <a:latin typeface="Microsoft YaHei" panose="020B0503020204020204" pitchFamily="34" charset="-122"/>
                <a:ea typeface="Microsoft YaHei" panose="020B0503020204020204" pitchFamily="34" charset="-122"/>
              </a:rPr>
              <a:t>次评估报告</a:t>
            </a:r>
            <a:endParaRPr lang="en-US" altLang="zh-CN" sz="2400" b="1" dirty="0" smtClean="0">
              <a:latin typeface="Microsoft YaHei" panose="020B0503020204020204" pitchFamily="34" charset="-122"/>
              <a:ea typeface="Microsoft YaHei" panose="020B0503020204020204" pitchFamily="34" charset="-122"/>
            </a:endParaRPr>
          </a:p>
          <a:p>
            <a:pPr>
              <a:lnSpc>
                <a:spcPct val="150000"/>
              </a:lnSpc>
            </a:pPr>
            <a:r>
              <a:rPr lang="zh-CN" altLang="en-US" sz="2400" b="1" dirty="0" smtClean="0">
                <a:latin typeface="Microsoft YaHei" panose="020B0503020204020204" pitchFamily="34" charset="-122"/>
                <a:ea typeface="Microsoft YaHei" panose="020B0503020204020204" pitchFamily="34" charset="-122"/>
              </a:rPr>
              <a:t>历时</a:t>
            </a:r>
            <a:r>
              <a:rPr lang="en-US" altLang="zh-CN" sz="2400" b="1" dirty="0" smtClean="0">
                <a:latin typeface="Microsoft YaHei" panose="020B0503020204020204" pitchFamily="34" charset="-122"/>
                <a:ea typeface="Microsoft YaHei" panose="020B0503020204020204" pitchFamily="34" charset="-122"/>
              </a:rPr>
              <a:t>6</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2013</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10</a:t>
            </a:r>
            <a:r>
              <a:rPr lang="zh-CN" altLang="en-US" sz="2400" b="1" dirty="0" smtClean="0">
                <a:latin typeface="Microsoft YaHei" panose="020B0503020204020204" pitchFamily="34" charset="-122"/>
                <a:ea typeface="Microsoft YaHei" panose="020B0503020204020204" pitchFamily="34" charset="-122"/>
              </a:rPr>
              <a:t>月至</a:t>
            </a:r>
            <a:r>
              <a:rPr lang="en-US" altLang="zh-CN" sz="2400" b="1" dirty="0" smtClean="0">
                <a:latin typeface="Microsoft YaHei" panose="020B0503020204020204" pitchFamily="34" charset="-122"/>
                <a:ea typeface="Microsoft YaHei" panose="020B0503020204020204" pitchFamily="34" charset="-122"/>
              </a:rPr>
              <a:t>2014</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11</a:t>
            </a:r>
            <a:r>
              <a:rPr lang="zh-CN" altLang="en-US" sz="2400" b="1" dirty="0" smtClean="0">
                <a:latin typeface="Microsoft YaHei" panose="020B0503020204020204" pitchFamily="34" charset="-122"/>
                <a:ea typeface="Microsoft YaHei" panose="020B0503020204020204" pitchFamily="34" charset="-122"/>
              </a:rPr>
              <a:t>月发布结果</a:t>
            </a:r>
            <a:endParaRPr lang="en-US" altLang="zh-CN" sz="2400" b="1" dirty="0">
              <a:latin typeface="Microsoft YaHei" panose="020B0503020204020204" pitchFamily="34" charset="-122"/>
              <a:ea typeface="Microsoft YaHei" panose="020B0503020204020204" pitchFamily="34" charset="-122"/>
            </a:endParaRPr>
          </a:p>
        </p:txBody>
      </p:sp>
      <p:sp>
        <p:nvSpPr>
          <p:cNvPr id="12" name="矩形 9"/>
          <p:cNvSpPr>
            <a:spLocks noChangeArrowheads="1"/>
          </p:cNvSpPr>
          <p:nvPr/>
        </p:nvSpPr>
        <p:spPr bwMode="auto">
          <a:xfrm>
            <a:off x="5436096" y="1071546"/>
            <a:ext cx="3528392" cy="5816977"/>
          </a:xfrm>
          <a:prstGeom prst="rect">
            <a:avLst/>
          </a:prstGeom>
          <a:noFill/>
          <a:ln w="9525">
            <a:noFill/>
            <a:miter lim="800000"/>
            <a:headEnd/>
            <a:tailEnd/>
          </a:ln>
        </p:spPr>
        <p:txBody>
          <a:bodyPr wrap="square">
            <a:spAutoFit/>
          </a:bodyPr>
          <a:lstStyle/>
          <a:p>
            <a:pPr eaLnBrk="0" hangingPunct="0">
              <a:lnSpc>
                <a:spcPct val="150000"/>
              </a:lnSpc>
              <a:defRPr/>
            </a:pPr>
            <a:r>
              <a:rPr lang="zh-CN" altLang="en-US" sz="2000" dirty="0" smtClean="0">
                <a:latin typeface="Microsoft YaHei" panose="020B0503020204020204" pitchFamily="34" charset="-122"/>
                <a:ea typeface="Microsoft YaHei" panose="020B0503020204020204" pitchFamily="34" charset="-122"/>
              </a:rPr>
              <a:t>气候系统</a:t>
            </a:r>
            <a:r>
              <a:rPr lang="zh-CN" altLang="en-US" sz="2000" dirty="0">
                <a:latin typeface="Microsoft YaHei" panose="020B0503020204020204" pitchFamily="34" charset="-122"/>
                <a:ea typeface="Microsoft YaHei" panose="020B0503020204020204" pitchFamily="34" charset="-122"/>
              </a:rPr>
              <a:t>变暖的观测数据</a:t>
            </a:r>
            <a:endParaRPr lang="en-US" altLang="zh-CN" sz="2000" dirty="0">
              <a:latin typeface="Microsoft YaHei" panose="020B0503020204020204" pitchFamily="34" charset="-122"/>
              <a:ea typeface="Microsoft YaHei" panose="020B0503020204020204" pitchFamily="34" charset="-122"/>
            </a:endParaRPr>
          </a:p>
          <a:p>
            <a:pPr marL="342900" indent="-342900" eaLnBrk="0" hangingPunct="0">
              <a:lnSpc>
                <a:spcPct val="150000"/>
              </a:lnSpc>
              <a:buFont typeface="Arial" panose="020B0604020202020204" pitchFamily="34" charset="0"/>
              <a:buChar char="•"/>
              <a:defRPr/>
            </a:pPr>
            <a:r>
              <a:rPr lang="en-US" altLang="zh-CN" sz="2000" dirty="0">
                <a:latin typeface="Microsoft YaHei" panose="020B0503020204020204" pitchFamily="34" charset="-122"/>
                <a:ea typeface="Microsoft YaHei" panose="020B0503020204020204" pitchFamily="34" charset="-122"/>
              </a:rPr>
              <a:t>1880–2012</a:t>
            </a:r>
            <a:r>
              <a:rPr lang="zh-CN" altLang="zh-CN" sz="2000" dirty="0">
                <a:latin typeface="Microsoft YaHei" panose="020B0503020204020204" pitchFamily="34" charset="-122"/>
                <a:ea typeface="Microsoft YaHei" panose="020B0503020204020204" pitchFamily="34" charset="-122"/>
              </a:rPr>
              <a:t>年</a:t>
            </a:r>
            <a:r>
              <a:rPr lang="zh-CN" altLang="en-US" sz="2000" dirty="0">
                <a:latin typeface="Microsoft YaHei" panose="020B0503020204020204" pitchFamily="34" charset="-122"/>
                <a:ea typeface="Microsoft YaHei" panose="020B0503020204020204" pitchFamily="34" charset="-122"/>
              </a:rPr>
              <a:t>全球地表平均</a:t>
            </a:r>
            <a:r>
              <a:rPr lang="zh-CN" altLang="zh-CN" sz="2000" dirty="0">
                <a:latin typeface="Microsoft YaHei" panose="020B0503020204020204" pitchFamily="34" charset="-122"/>
                <a:ea typeface="Microsoft YaHei" panose="020B0503020204020204" pitchFamily="34" charset="-122"/>
              </a:rPr>
              <a:t>温度</a:t>
            </a:r>
            <a:r>
              <a:rPr lang="zh-CN" altLang="zh-CN" sz="2400" b="1" dirty="0">
                <a:solidFill>
                  <a:srgbClr val="FF0000"/>
                </a:solidFill>
                <a:latin typeface="Microsoft YaHei" panose="020B0503020204020204" pitchFamily="34" charset="-122"/>
                <a:ea typeface="Microsoft YaHei" panose="020B0503020204020204" pitchFamily="34" charset="-122"/>
              </a:rPr>
              <a:t>升高了</a:t>
            </a:r>
            <a:r>
              <a:rPr lang="en-US" altLang="zh-CN" sz="2400" b="1" dirty="0">
                <a:solidFill>
                  <a:srgbClr val="FF0000"/>
                </a:solidFill>
                <a:latin typeface="Microsoft YaHei" panose="020B0503020204020204" pitchFamily="34" charset="-122"/>
                <a:ea typeface="Microsoft YaHei" panose="020B0503020204020204" pitchFamily="34" charset="-122"/>
              </a:rPr>
              <a:t>0.85°C</a:t>
            </a:r>
          </a:p>
          <a:p>
            <a:pPr marL="342900" indent="-342900" eaLnBrk="0" hangingPunct="0">
              <a:lnSpc>
                <a:spcPct val="150000"/>
              </a:lnSpc>
              <a:buFont typeface="Arial" panose="020B0604020202020204" pitchFamily="34" charset="0"/>
              <a:buChar char="•"/>
              <a:defRPr/>
            </a:pPr>
            <a:r>
              <a:rPr lang="en-US" altLang="zh-CN" sz="2000" dirty="0">
                <a:latin typeface="Microsoft YaHei" panose="020B0503020204020204" pitchFamily="34" charset="-122"/>
                <a:ea typeface="Microsoft YaHei" panose="020B0503020204020204" pitchFamily="34" charset="-122"/>
              </a:rPr>
              <a:t>1901-2010</a:t>
            </a:r>
            <a:r>
              <a:rPr lang="zh-CN" altLang="zh-CN" sz="2000" dirty="0">
                <a:latin typeface="Microsoft YaHei" panose="020B0503020204020204" pitchFamily="34" charset="-122"/>
                <a:ea typeface="Microsoft YaHei" panose="020B0503020204020204" pitchFamily="34" charset="-122"/>
              </a:rPr>
              <a:t>年期间，全球</a:t>
            </a:r>
            <a:r>
              <a:rPr lang="zh-CN" altLang="zh-CN" sz="2400" b="1" dirty="0">
                <a:solidFill>
                  <a:srgbClr val="FF0000"/>
                </a:solidFill>
                <a:latin typeface="Microsoft YaHei" panose="020B0503020204020204" pitchFamily="34" charset="-122"/>
                <a:ea typeface="Microsoft YaHei" panose="020B0503020204020204" pitchFamily="34" charset="-122"/>
              </a:rPr>
              <a:t>平均海平面上升了</a:t>
            </a:r>
            <a:r>
              <a:rPr lang="en-US" altLang="zh-CN" sz="2400" b="1" dirty="0">
                <a:solidFill>
                  <a:srgbClr val="FF0000"/>
                </a:solidFill>
                <a:latin typeface="Microsoft YaHei" panose="020B0503020204020204" pitchFamily="34" charset="-122"/>
                <a:ea typeface="Microsoft YaHei" panose="020B0503020204020204" pitchFamily="34" charset="-122"/>
              </a:rPr>
              <a:t>0.19</a:t>
            </a:r>
            <a:r>
              <a:rPr lang="zh-CN" altLang="zh-CN" sz="2400" b="1" dirty="0">
                <a:solidFill>
                  <a:srgbClr val="FF0000"/>
                </a:solidFill>
                <a:latin typeface="Microsoft YaHei" panose="020B0503020204020204" pitchFamily="34" charset="-122"/>
                <a:ea typeface="Microsoft YaHei" panose="020B0503020204020204" pitchFamily="34" charset="-122"/>
              </a:rPr>
              <a:t>米</a:t>
            </a:r>
            <a:endParaRPr lang="en-US" altLang="zh-CN" sz="2000" b="1" dirty="0">
              <a:solidFill>
                <a:srgbClr val="FF0000"/>
              </a:solidFill>
              <a:latin typeface="Microsoft YaHei" panose="020B0503020204020204" pitchFamily="34" charset="-122"/>
              <a:ea typeface="Microsoft YaHei" panose="020B0503020204020204" pitchFamily="34" charset="-122"/>
            </a:endParaRPr>
          </a:p>
          <a:p>
            <a:pPr marL="342900" indent="-342900" eaLnBrk="0" hangingPunct="0">
              <a:lnSpc>
                <a:spcPct val="150000"/>
              </a:lnSpc>
              <a:buFont typeface="Arial" panose="020B0604020202020204" pitchFamily="34" charset="0"/>
              <a:buChar char="•"/>
              <a:defRPr/>
            </a:pPr>
            <a:r>
              <a:rPr lang="en-US" altLang="zh-CN" sz="2000" dirty="0">
                <a:latin typeface="Microsoft YaHei" panose="020B0503020204020204" pitchFamily="34" charset="-122"/>
                <a:ea typeface="Microsoft YaHei" panose="020B0503020204020204" pitchFamily="34" charset="-122"/>
              </a:rPr>
              <a:t>2011</a:t>
            </a:r>
            <a:r>
              <a:rPr lang="zh-CN" altLang="zh-CN" sz="2000" dirty="0">
                <a:latin typeface="Microsoft YaHei" panose="020B0503020204020204" pitchFamily="34" charset="-122"/>
                <a:ea typeface="Microsoft YaHei" panose="020B0503020204020204" pitchFamily="34" charset="-122"/>
              </a:rPr>
              <a:t>年</a:t>
            </a:r>
            <a:r>
              <a:rPr lang="en-US" altLang="zh-CN" sz="2400" b="1" dirty="0">
                <a:solidFill>
                  <a:srgbClr val="FF0000"/>
                </a:solidFill>
                <a:latin typeface="Microsoft YaHei" panose="020B0503020204020204" pitchFamily="34" charset="-122"/>
                <a:ea typeface="Microsoft YaHei" panose="020B0503020204020204" pitchFamily="34" charset="-122"/>
              </a:rPr>
              <a:t>CO2</a:t>
            </a:r>
            <a:r>
              <a:rPr lang="zh-CN" altLang="zh-CN" sz="2400" b="1" dirty="0">
                <a:solidFill>
                  <a:srgbClr val="FF0000"/>
                </a:solidFill>
                <a:latin typeface="Microsoft YaHei" panose="020B0503020204020204" pitchFamily="34" charset="-122"/>
                <a:ea typeface="Microsoft YaHei" panose="020B0503020204020204" pitchFamily="34" charset="-122"/>
              </a:rPr>
              <a:t>浓度</a:t>
            </a:r>
            <a:r>
              <a:rPr lang="zh-CN" altLang="en-US" sz="2400" b="1" dirty="0">
                <a:solidFill>
                  <a:srgbClr val="FF0000"/>
                </a:solidFill>
                <a:latin typeface="Microsoft YaHei" panose="020B0503020204020204" pitchFamily="34" charset="-122"/>
                <a:ea typeface="Microsoft YaHei" panose="020B0503020204020204" pitchFamily="34" charset="-122"/>
              </a:rPr>
              <a:t>达</a:t>
            </a:r>
            <a:r>
              <a:rPr lang="en-US" altLang="zh-CN" sz="2400" b="1" dirty="0">
                <a:solidFill>
                  <a:srgbClr val="FF0000"/>
                </a:solidFill>
                <a:latin typeface="Microsoft YaHei" panose="020B0503020204020204" pitchFamily="34" charset="-122"/>
                <a:ea typeface="Microsoft YaHei" panose="020B0503020204020204" pitchFamily="34" charset="-122"/>
              </a:rPr>
              <a:t>391 </a:t>
            </a:r>
            <a:r>
              <a:rPr lang="en-US" altLang="zh-CN" sz="2400" b="1" dirty="0" err="1">
                <a:solidFill>
                  <a:srgbClr val="FF0000"/>
                </a:solidFill>
                <a:latin typeface="Microsoft YaHei" panose="020B0503020204020204" pitchFamily="34" charset="-122"/>
                <a:ea typeface="Microsoft YaHei" panose="020B0503020204020204" pitchFamily="34" charset="-122"/>
              </a:rPr>
              <a:t>ppm</a:t>
            </a:r>
            <a:r>
              <a:rPr lang="zh-CN" altLang="en-US" sz="2000" dirty="0">
                <a:latin typeface="Microsoft YaHei" panose="020B0503020204020204" pitchFamily="34" charset="-122"/>
                <a:ea typeface="Microsoft YaHei" panose="020B0503020204020204" pitchFamily="34" charset="-122"/>
              </a:rPr>
              <a:t>，</a:t>
            </a:r>
            <a:r>
              <a:rPr lang="zh-CN" altLang="zh-CN" sz="2000" dirty="0">
                <a:solidFill>
                  <a:srgbClr val="C00000"/>
                </a:solidFill>
                <a:latin typeface="Microsoft YaHei" panose="020B0503020204020204" pitchFamily="34" charset="-122"/>
                <a:ea typeface="Microsoft YaHei" panose="020B0503020204020204" pitchFamily="34" charset="-122"/>
              </a:rPr>
              <a:t>超过工业革命前水平约</a:t>
            </a:r>
            <a:r>
              <a:rPr lang="en-US" altLang="zh-CN" sz="2000" dirty="0">
                <a:solidFill>
                  <a:srgbClr val="C00000"/>
                </a:solidFill>
                <a:latin typeface="Microsoft YaHei" panose="020B0503020204020204" pitchFamily="34" charset="-122"/>
                <a:ea typeface="Microsoft YaHei" panose="020B0503020204020204" pitchFamily="34" charset="-122"/>
              </a:rPr>
              <a:t>40%</a:t>
            </a:r>
            <a:r>
              <a:rPr lang="zh-CN" altLang="en-US" sz="2000" dirty="0" smtClean="0">
                <a:solidFill>
                  <a:srgbClr val="C00000"/>
                </a:solidFill>
                <a:latin typeface="Microsoft YaHei" panose="020B0503020204020204" pitchFamily="34" charset="-122"/>
                <a:ea typeface="Microsoft YaHei" panose="020B0503020204020204" pitchFamily="34" charset="-122"/>
              </a:rPr>
              <a:t>。</a:t>
            </a:r>
            <a:endParaRPr lang="en-US" altLang="zh-CN" sz="2000" dirty="0" smtClean="0">
              <a:solidFill>
                <a:srgbClr val="C00000"/>
              </a:solidFill>
              <a:latin typeface="Microsoft YaHei" panose="020B0503020204020204" pitchFamily="34" charset="-122"/>
              <a:ea typeface="Microsoft YaHei" panose="020B0503020204020204" pitchFamily="34" charset="-122"/>
            </a:endParaRPr>
          </a:p>
          <a:p>
            <a:pPr marL="342900" indent="-342900" eaLnBrk="0" hangingPunct="0">
              <a:lnSpc>
                <a:spcPct val="150000"/>
              </a:lnSpc>
              <a:buFont typeface="Arial" panose="020B0604020202020204" pitchFamily="34" charset="0"/>
              <a:buChar char="•"/>
              <a:defRPr/>
            </a:pPr>
            <a:r>
              <a:rPr lang="en-US" altLang="zh-CN" sz="2000" dirty="0" smtClean="0">
                <a:latin typeface="Microsoft YaHei" panose="020B0503020204020204" pitchFamily="34" charset="-122"/>
                <a:ea typeface="Microsoft YaHei" panose="020B0503020204020204" pitchFamily="34" charset="-122"/>
              </a:rPr>
              <a:t>95%</a:t>
            </a:r>
            <a:r>
              <a:rPr lang="zh-CN" altLang="en-US" sz="2000" dirty="0" smtClean="0">
                <a:latin typeface="Microsoft YaHei" panose="020B0503020204020204" pitchFamily="34" charset="-122"/>
                <a:ea typeface="Microsoft YaHei" panose="020B0503020204020204" pitchFamily="34" charset="-122"/>
              </a:rPr>
              <a:t>的可信度表明：</a:t>
            </a:r>
            <a:r>
              <a:rPr lang="zh-CN" altLang="en-US" sz="2400" b="1" dirty="0" smtClean="0">
                <a:solidFill>
                  <a:srgbClr val="FF0000"/>
                </a:solidFill>
                <a:latin typeface="Microsoft YaHei" panose="020B0503020204020204" pitchFamily="34" charset="-122"/>
                <a:ea typeface="Microsoft YaHei" panose="020B0503020204020204" pitchFamily="34" charset="-122"/>
              </a:rPr>
              <a:t>人类活动是主要原因</a:t>
            </a:r>
            <a:endParaRPr lang="zh-CN" altLang="en-US" sz="24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311586418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2">
            <a:lum bright="70000" contrast="-70000"/>
            <a:extLst>
              <a:ext uri="{28A0092B-C50C-407E-A947-70E740481C1C}">
                <a14:useLocalDpi xmlns="" xmlns:a14="http://schemas.microsoft.com/office/drawing/2010/main" val="0"/>
              </a:ext>
            </a:extLst>
          </a:blip>
          <a:stretch>
            <a:fillRect/>
          </a:stretch>
        </p:blipFill>
        <p:spPr>
          <a:xfrm>
            <a:off x="971600" y="0"/>
            <a:ext cx="8280920" cy="6858000"/>
          </a:xfrm>
          <a:prstGeom prst="rect">
            <a:avLst/>
          </a:prstGeom>
        </p:spPr>
      </p:pic>
      <p:sp>
        <p:nvSpPr>
          <p:cNvPr id="2" name="标题 1"/>
          <p:cNvSpPr>
            <a:spLocks noGrp="1"/>
          </p:cNvSpPr>
          <p:nvPr>
            <p:ph type="title"/>
          </p:nvPr>
        </p:nvSpPr>
        <p:spPr>
          <a:xfrm>
            <a:off x="979004" y="404664"/>
            <a:ext cx="8229600" cy="563562"/>
          </a:xfrm>
          <a:noFill/>
        </p:spPr>
        <p:txBody>
          <a:bodyPr>
            <a:noAutofit/>
          </a:bodyPr>
          <a:lstStyle/>
          <a:p>
            <a:pPr>
              <a:defRPr/>
            </a:pPr>
            <a:r>
              <a:rPr lang="zh-CN" altLang="en-US" sz="3000" b="1" dirty="0" smtClean="0">
                <a:latin typeface="Microsoft YaHei" panose="020B0503020204020204" pitchFamily="34" charset="-122"/>
                <a:ea typeface="Microsoft YaHei" panose="020B0503020204020204" pitchFamily="34" charset="-122"/>
              </a:rPr>
              <a:t>四、国家</a:t>
            </a:r>
            <a:r>
              <a:rPr lang="zh-CN" altLang="en-US" sz="3000" b="1" dirty="0">
                <a:latin typeface="Microsoft YaHei" panose="020B0503020204020204" pitchFamily="34" charset="-122"/>
                <a:ea typeface="Microsoft YaHei" panose="020B0503020204020204" pitchFamily="34" charset="-122"/>
              </a:rPr>
              <a:t>自主贡献：能力、身份与责任的</a:t>
            </a:r>
            <a:r>
              <a:rPr lang="zh-CN" altLang="en-US" sz="3000" b="1" dirty="0" smtClean="0">
                <a:latin typeface="Microsoft YaHei" panose="020B0503020204020204" pitchFamily="34" charset="-122"/>
                <a:ea typeface="Microsoft YaHei" panose="020B0503020204020204" pitchFamily="34" charset="-122"/>
              </a:rPr>
              <a:t>体现</a:t>
            </a:r>
            <a:endParaRPr lang="zh-CN" altLang="en-US" sz="3000" dirty="0"/>
          </a:p>
        </p:txBody>
      </p:sp>
      <p:sp>
        <p:nvSpPr>
          <p:cNvPr id="5" name="Rectangle 5"/>
          <p:cNvSpPr txBox="1">
            <a:spLocks noChangeArrowheads="1"/>
          </p:cNvSpPr>
          <p:nvPr/>
        </p:nvSpPr>
        <p:spPr bwMode="auto">
          <a:xfrm>
            <a:off x="1133872" y="1484784"/>
            <a:ext cx="7956376" cy="5093836"/>
          </a:xfrm>
          <a:prstGeom prst="rect">
            <a:avLst/>
          </a:prstGeom>
          <a:noFill/>
          <a:ln>
            <a:noFill/>
            <a:miter lim="800000"/>
            <a:headEnd/>
            <a:tailEnd/>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nSpc>
                <a:spcPct val="120000"/>
              </a:lnSpc>
              <a:spcBef>
                <a:spcPct val="50000"/>
              </a:spcBef>
              <a:defRPr/>
            </a:pPr>
            <a:r>
              <a:rPr lang="zh-CN" altLang="en-US" sz="2200" kern="0" dirty="0" smtClean="0">
                <a:latin typeface="Microsoft YaHei" panose="020B0503020204020204" pitchFamily="34" charset="-122"/>
                <a:ea typeface="Microsoft YaHei" panose="020B0503020204020204" pitchFamily="34" charset="-122"/>
              </a:rPr>
              <a:t>气候变化框架公约</a:t>
            </a:r>
            <a:r>
              <a:rPr lang="en-US" altLang="zh-CN" sz="2200" kern="0" dirty="0" smtClean="0">
                <a:latin typeface="Microsoft YaHei" panose="020B0503020204020204" pitchFamily="34" charset="-122"/>
                <a:ea typeface="Microsoft YaHei" panose="020B0503020204020204" pitchFamily="34" charset="-122"/>
              </a:rPr>
              <a:t>           </a:t>
            </a:r>
            <a:r>
              <a:rPr lang="zh-CN" altLang="en-US" sz="2200" kern="0" dirty="0" smtClean="0">
                <a:latin typeface="Microsoft YaHei" panose="020B0503020204020204" pitchFamily="34" charset="-122"/>
                <a:ea typeface="Microsoft YaHei" panose="020B0503020204020204" pitchFamily="34" charset="-122"/>
              </a:rPr>
              <a:t>京都议定书</a:t>
            </a:r>
            <a:r>
              <a:rPr lang="en-US" altLang="zh-CN" sz="2200" kern="0" dirty="0" smtClean="0">
                <a:latin typeface="Microsoft YaHei" panose="020B0503020204020204" pitchFamily="34" charset="-122"/>
                <a:ea typeface="Microsoft YaHei" panose="020B0503020204020204" pitchFamily="34" charset="-122"/>
              </a:rPr>
              <a:t>         </a:t>
            </a:r>
            <a:r>
              <a:rPr lang="zh-CN" altLang="en-US" sz="2200" kern="0" dirty="0" smtClean="0">
                <a:latin typeface="Microsoft YaHei" panose="020B0503020204020204" pitchFamily="34" charset="-122"/>
                <a:ea typeface="Microsoft YaHei" panose="020B0503020204020204" pitchFamily="34" charset="-122"/>
              </a:rPr>
              <a:t>巴厘路线图</a:t>
            </a:r>
            <a:r>
              <a:rPr lang="en-US" altLang="zh-CN" sz="2200" kern="0" dirty="0" smtClean="0">
                <a:latin typeface="Microsoft YaHei" panose="020B0503020204020204" pitchFamily="34" charset="-122"/>
                <a:ea typeface="Microsoft YaHei" panose="020B0503020204020204" pitchFamily="34" charset="-122"/>
              </a:rPr>
              <a:t>      </a:t>
            </a:r>
          </a:p>
          <a:p>
            <a:pPr marL="0" indent="0">
              <a:lnSpc>
                <a:spcPct val="120000"/>
              </a:lnSpc>
              <a:spcBef>
                <a:spcPct val="50000"/>
              </a:spcBef>
              <a:buNone/>
              <a:defRPr/>
            </a:pPr>
            <a:r>
              <a:rPr lang="en-US" altLang="zh-CN" sz="2200" kern="0" dirty="0">
                <a:latin typeface="Microsoft YaHei" panose="020B0503020204020204" pitchFamily="34" charset="-122"/>
                <a:ea typeface="Microsoft YaHei" panose="020B0503020204020204" pitchFamily="34" charset="-122"/>
              </a:rPr>
              <a:t> </a:t>
            </a:r>
            <a:r>
              <a:rPr lang="en-US" altLang="zh-CN" sz="2200" kern="0" dirty="0" smtClean="0">
                <a:latin typeface="Microsoft YaHei" panose="020B0503020204020204" pitchFamily="34" charset="-122"/>
                <a:ea typeface="Microsoft YaHei" panose="020B0503020204020204" pitchFamily="34" charset="-122"/>
              </a:rPr>
              <a:t>           </a:t>
            </a:r>
            <a:r>
              <a:rPr lang="zh-CN" altLang="en-US" sz="2200" kern="0" dirty="0" smtClean="0">
                <a:latin typeface="Microsoft YaHei" panose="020B0503020204020204" pitchFamily="34" charset="-122"/>
                <a:ea typeface="Microsoft YaHei" panose="020B0503020204020204" pitchFamily="34" charset="-122"/>
              </a:rPr>
              <a:t>哥本哈根协议</a:t>
            </a:r>
            <a:r>
              <a:rPr lang="en-US" altLang="zh-CN" sz="2200" kern="0" dirty="0" smtClean="0">
                <a:latin typeface="Microsoft YaHei" panose="020B0503020204020204" pitchFamily="34" charset="-122"/>
                <a:ea typeface="Microsoft YaHei" panose="020B0503020204020204" pitchFamily="34" charset="-122"/>
              </a:rPr>
              <a:t>        </a:t>
            </a:r>
            <a:r>
              <a:rPr lang="zh-CN" altLang="en-US" sz="2200" kern="0" dirty="0" smtClean="0">
                <a:latin typeface="Microsoft YaHei" panose="020B0503020204020204" pitchFamily="34" charset="-122"/>
                <a:ea typeface="Microsoft YaHei" panose="020B0503020204020204" pitchFamily="34" charset="-122"/>
              </a:rPr>
              <a:t>德班平台</a:t>
            </a:r>
            <a:r>
              <a:rPr lang="en-US" altLang="zh-CN" sz="2200" kern="0" dirty="0" smtClean="0">
                <a:latin typeface="Microsoft YaHei" panose="020B0503020204020204" pitchFamily="34" charset="-122"/>
                <a:ea typeface="Microsoft YaHei" panose="020B0503020204020204" pitchFamily="34" charset="-122"/>
              </a:rPr>
              <a:t>        </a:t>
            </a:r>
            <a:r>
              <a:rPr lang="zh-CN" altLang="en-US" sz="2200" kern="0" dirty="0" smtClean="0">
                <a:latin typeface="Microsoft YaHei" panose="020B0503020204020204" pitchFamily="34" charset="-122"/>
                <a:ea typeface="Microsoft YaHei" panose="020B0503020204020204" pitchFamily="34" charset="-122"/>
              </a:rPr>
              <a:t>巴黎气候协议</a:t>
            </a:r>
            <a:r>
              <a:rPr lang="en-US" altLang="zh-CN" sz="2200" kern="0" dirty="0" smtClean="0">
                <a:latin typeface="Microsoft YaHei" panose="020B0503020204020204" pitchFamily="34" charset="-122"/>
                <a:ea typeface="Microsoft YaHei" panose="020B0503020204020204" pitchFamily="34" charset="-122"/>
              </a:rPr>
              <a:t>2015</a:t>
            </a:r>
          </a:p>
          <a:p>
            <a:pPr>
              <a:lnSpc>
                <a:spcPct val="120000"/>
              </a:lnSpc>
              <a:spcBef>
                <a:spcPct val="50000"/>
              </a:spcBef>
              <a:defRPr/>
            </a:pPr>
            <a:r>
              <a:rPr lang="zh-CN" altLang="en-US" sz="2200" kern="0" dirty="0" smtClean="0">
                <a:latin typeface="Microsoft YaHei" panose="020B0503020204020204" pitchFamily="34" charset="-122"/>
                <a:ea typeface="Microsoft YaHei" panose="020B0503020204020204" pitchFamily="34" charset="-122"/>
              </a:rPr>
              <a:t>法律约束力：原则</a:t>
            </a:r>
            <a:r>
              <a:rPr lang="en-US" altLang="zh-CN" sz="2200" kern="0" dirty="0" smtClean="0">
                <a:latin typeface="Microsoft YaHei" panose="020B0503020204020204" pitchFamily="34" charset="-122"/>
                <a:ea typeface="Microsoft YaHei" panose="020B0503020204020204" pitchFamily="34" charset="-122"/>
              </a:rPr>
              <a:t>(principles)          </a:t>
            </a:r>
            <a:r>
              <a:rPr lang="zh-CN" altLang="en-US" sz="2200" kern="0" dirty="0" smtClean="0">
                <a:latin typeface="Microsoft YaHei" panose="020B0503020204020204" pitchFamily="34" charset="-122"/>
                <a:ea typeface="Microsoft YaHei" panose="020B0503020204020204" pitchFamily="34" charset="-122"/>
              </a:rPr>
              <a:t>承诺</a:t>
            </a:r>
            <a:r>
              <a:rPr lang="en-US" altLang="zh-CN" sz="2200" kern="0" dirty="0" smtClean="0">
                <a:latin typeface="Microsoft YaHei" panose="020B0503020204020204" pitchFamily="34" charset="-122"/>
                <a:ea typeface="Microsoft YaHei" panose="020B0503020204020204" pitchFamily="34" charset="-122"/>
              </a:rPr>
              <a:t>(commitment)          	  </a:t>
            </a:r>
            <a:r>
              <a:rPr lang="zh-CN" altLang="en-US" sz="2200" kern="0" dirty="0" smtClean="0">
                <a:latin typeface="Microsoft YaHei" panose="020B0503020204020204" pitchFamily="34" charset="-122"/>
                <a:ea typeface="Microsoft YaHei" panose="020B0503020204020204" pitchFamily="34" charset="-122"/>
              </a:rPr>
              <a:t>许诺</a:t>
            </a:r>
            <a:r>
              <a:rPr lang="en-US" altLang="zh-CN" sz="2200" kern="0" dirty="0" smtClean="0">
                <a:latin typeface="Microsoft YaHei" panose="020B0503020204020204" pitchFamily="34" charset="-122"/>
                <a:ea typeface="Microsoft YaHei" panose="020B0503020204020204" pitchFamily="34" charset="-122"/>
              </a:rPr>
              <a:t>(pledges)          </a:t>
            </a:r>
            <a:r>
              <a:rPr lang="zh-CN" altLang="en-US" sz="2200" kern="0" dirty="0" smtClean="0">
                <a:latin typeface="Microsoft YaHei" panose="020B0503020204020204" pitchFamily="34" charset="-122"/>
                <a:ea typeface="Microsoft YaHei" panose="020B0503020204020204" pitchFamily="34" charset="-122"/>
              </a:rPr>
              <a:t>贡献</a:t>
            </a:r>
            <a:r>
              <a:rPr lang="en-US" altLang="zh-CN" sz="2200" kern="0" dirty="0" smtClean="0">
                <a:latin typeface="Microsoft YaHei" panose="020B0503020204020204" pitchFamily="34" charset="-122"/>
                <a:ea typeface="Microsoft YaHei" panose="020B0503020204020204" pitchFamily="34" charset="-122"/>
              </a:rPr>
              <a:t>(contribution)</a:t>
            </a:r>
          </a:p>
          <a:p>
            <a:pPr>
              <a:lnSpc>
                <a:spcPct val="120000"/>
              </a:lnSpc>
              <a:spcBef>
                <a:spcPct val="50000"/>
              </a:spcBef>
              <a:defRPr/>
            </a:pPr>
            <a:r>
              <a:rPr lang="zh-CN" altLang="en-US" sz="2200" b="1" kern="0" dirty="0" smtClean="0">
                <a:latin typeface="Microsoft YaHei" panose="020B0503020204020204" pitchFamily="34" charset="-122"/>
                <a:ea typeface="Microsoft YaHei" panose="020B0503020204020204" pitchFamily="34" charset="-122"/>
              </a:rPr>
              <a:t>谁、何时、贡献多少？</a:t>
            </a:r>
            <a:endParaRPr lang="en-US" altLang="zh-CN" sz="2200" b="1" kern="0" dirty="0" smtClean="0">
              <a:latin typeface="Microsoft YaHei" panose="020B0503020204020204" pitchFamily="34" charset="-122"/>
              <a:ea typeface="Microsoft YaHei" panose="020B0503020204020204" pitchFamily="34" charset="-122"/>
            </a:endParaRPr>
          </a:p>
          <a:p>
            <a:pPr lvl="1">
              <a:lnSpc>
                <a:spcPct val="120000"/>
              </a:lnSpc>
              <a:spcBef>
                <a:spcPct val="50000"/>
              </a:spcBef>
              <a:defRPr/>
            </a:pPr>
            <a:r>
              <a:rPr lang="en-US" altLang="zh-CN" sz="2000" kern="0" dirty="0" smtClean="0">
                <a:latin typeface="Microsoft YaHei" panose="020B0503020204020204" pitchFamily="34" charset="-122"/>
                <a:ea typeface="Microsoft YaHei" panose="020B0503020204020204" pitchFamily="34" charset="-122"/>
              </a:rPr>
              <a:t>2020</a:t>
            </a:r>
            <a:r>
              <a:rPr lang="zh-CN" altLang="en-US" sz="2000" kern="0" dirty="0" smtClean="0">
                <a:latin typeface="Microsoft YaHei" panose="020B0503020204020204" pitchFamily="34" charset="-122"/>
                <a:ea typeface="Microsoft YaHei" panose="020B0503020204020204" pitchFamily="34" charset="-122"/>
              </a:rPr>
              <a:t>减排差距：谁之过，谁来补？</a:t>
            </a:r>
          </a:p>
          <a:p>
            <a:pPr lvl="1">
              <a:lnSpc>
                <a:spcPct val="120000"/>
              </a:lnSpc>
              <a:spcBef>
                <a:spcPct val="50000"/>
              </a:spcBef>
              <a:defRPr/>
            </a:pPr>
            <a:r>
              <a:rPr lang="zh-CN" altLang="en-US" sz="2000" kern="0" dirty="0" smtClean="0">
                <a:latin typeface="Microsoft YaHei" panose="020B0503020204020204" pitchFamily="34" charset="-122"/>
                <a:ea typeface="Microsoft YaHei" panose="020B0503020204020204" pitchFamily="34" charset="-122"/>
              </a:rPr>
              <a:t>新气候协议：</a:t>
            </a:r>
            <a:r>
              <a:rPr lang="en-US" altLang="zh-CN" sz="2000" kern="0" dirty="0" smtClean="0">
                <a:latin typeface="Microsoft YaHei" panose="020B0503020204020204" pitchFamily="34" charset="-122"/>
                <a:ea typeface="Microsoft YaHei" panose="020B0503020204020204" pitchFamily="34" charset="-122"/>
              </a:rPr>
              <a:t>CBDR</a:t>
            </a:r>
            <a:r>
              <a:rPr lang="zh-CN" altLang="en-US" sz="2000" kern="0" dirty="0" smtClean="0">
                <a:latin typeface="Microsoft YaHei" panose="020B0503020204020204" pitchFamily="34" charset="-122"/>
                <a:ea typeface="Microsoft YaHei" panose="020B0503020204020204" pitchFamily="34" charset="-122"/>
              </a:rPr>
              <a:t>需要重新界定？减排责任如何分担？</a:t>
            </a:r>
          </a:p>
          <a:p>
            <a:pPr lvl="1">
              <a:lnSpc>
                <a:spcPct val="120000"/>
              </a:lnSpc>
              <a:spcBef>
                <a:spcPct val="50000"/>
              </a:spcBef>
              <a:defRPr/>
            </a:pPr>
            <a:r>
              <a:rPr lang="zh-CN" altLang="en-US" sz="2000" kern="0" dirty="0" smtClean="0">
                <a:latin typeface="Microsoft YaHei" panose="020B0503020204020204" pitchFamily="34" charset="-122"/>
                <a:ea typeface="Microsoft YaHei" panose="020B0503020204020204" pitchFamily="34" charset="-122"/>
              </a:rPr>
              <a:t>资金欠缺，该谁出，谁来出？</a:t>
            </a:r>
          </a:p>
          <a:p>
            <a:pPr lvl="1">
              <a:lnSpc>
                <a:spcPct val="120000"/>
              </a:lnSpc>
              <a:spcBef>
                <a:spcPct val="50000"/>
              </a:spcBef>
              <a:defRPr/>
            </a:pPr>
            <a:r>
              <a:rPr lang="zh-CN" altLang="en-US" sz="2000" kern="0" dirty="0" smtClean="0">
                <a:solidFill>
                  <a:srgbClr val="FF0000"/>
                </a:solidFill>
                <a:latin typeface="Microsoft YaHei" panose="020B0503020204020204" pitchFamily="34" charset="-122"/>
                <a:ea typeface="Microsoft YaHei" panose="020B0503020204020204" pitchFamily="34" charset="-122"/>
              </a:rPr>
              <a:t>中国：排放地位，国际预期，贡献多少合适？</a:t>
            </a:r>
          </a:p>
        </p:txBody>
      </p:sp>
      <p:pic>
        <p:nvPicPr>
          <p:cNvPr id="3" name="图片 2"/>
          <p:cNvPicPr>
            <a:picLocks noChangeAspect="1"/>
          </p:cNvPicPr>
          <p:nvPr/>
        </p:nvPicPr>
        <p:blipFill>
          <a:blip r:embed="rId3" cstate="print">
            <a:duotone>
              <a:schemeClr val="accent6">
                <a:shade val="45000"/>
                <a:satMod val="135000"/>
              </a:schemeClr>
              <a:prstClr val="white"/>
            </a:duotone>
            <a:extLst>
              <a:ext uri="{28A0092B-C50C-407E-A947-70E740481C1C}">
                <a14:useLocalDpi xmlns="" xmlns:a14="http://schemas.microsoft.com/office/drawing/2010/main" val="0"/>
              </a:ext>
            </a:extLst>
          </a:blip>
          <a:stretch>
            <a:fillRect/>
          </a:stretch>
        </p:blipFill>
        <p:spPr>
          <a:xfrm>
            <a:off x="5382443" y="2537899"/>
            <a:ext cx="594419" cy="594419"/>
          </a:xfrm>
          <a:prstGeom prst="rect">
            <a:avLst/>
          </a:prstGeom>
        </p:spPr>
      </p:pic>
      <p:pic>
        <p:nvPicPr>
          <p:cNvPr id="17" name="图片 16"/>
          <p:cNvPicPr>
            <a:picLocks noChangeAspect="1"/>
          </p:cNvPicPr>
          <p:nvPr/>
        </p:nvPicPr>
        <p:blipFill>
          <a:blip r:embed="rId3" cstate="print">
            <a:duotone>
              <a:schemeClr val="accent6">
                <a:shade val="45000"/>
                <a:satMod val="135000"/>
              </a:schemeClr>
              <a:prstClr val="white"/>
            </a:duotone>
            <a:extLst>
              <a:ext uri="{28A0092B-C50C-407E-A947-70E740481C1C}">
                <a14:useLocalDpi xmlns="" xmlns:a14="http://schemas.microsoft.com/office/drawing/2010/main" val="0"/>
              </a:ext>
            </a:extLst>
          </a:blip>
          <a:stretch>
            <a:fillRect/>
          </a:stretch>
        </p:blipFill>
        <p:spPr>
          <a:xfrm>
            <a:off x="4155279" y="2987508"/>
            <a:ext cx="594419" cy="594419"/>
          </a:xfrm>
          <a:prstGeom prst="rect">
            <a:avLst/>
          </a:prstGeom>
        </p:spPr>
      </p:pic>
      <p:pic>
        <p:nvPicPr>
          <p:cNvPr id="18" name="图片 17"/>
          <p:cNvPicPr>
            <a:picLocks noChangeAspect="1"/>
          </p:cNvPicPr>
          <p:nvPr/>
        </p:nvPicPr>
        <p:blipFill>
          <a:blip r:embed="rId3" cstate="print">
            <a:duotone>
              <a:schemeClr val="accent6">
                <a:shade val="45000"/>
                <a:satMod val="135000"/>
              </a:schemeClr>
              <a:prstClr val="white"/>
            </a:duotone>
            <a:extLst>
              <a:ext uri="{28A0092B-C50C-407E-A947-70E740481C1C}">
                <a14:useLocalDpi xmlns="" xmlns:a14="http://schemas.microsoft.com/office/drawing/2010/main" val="0"/>
              </a:ext>
            </a:extLst>
          </a:blip>
          <a:stretch>
            <a:fillRect/>
          </a:stretch>
        </p:blipFill>
        <p:spPr>
          <a:xfrm>
            <a:off x="1604814" y="2963597"/>
            <a:ext cx="594419" cy="594419"/>
          </a:xfrm>
          <a:prstGeom prst="rect">
            <a:avLst/>
          </a:prstGeom>
        </p:spPr>
      </p:pic>
      <p:pic>
        <p:nvPicPr>
          <p:cNvPr id="25" name="图片 24"/>
          <p:cNvPicPr>
            <a:picLocks noChangeAspect="1"/>
          </p:cNvPicPr>
          <p:nvPr/>
        </p:nvPicPr>
        <p:blipFill>
          <a:blip r:embed="rId3" cstate="print">
            <a:duotone>
              <a:schemeClr val="accent5">
                <a:shade val="45000"/>
                <a:satMod val="135000"/>
              </a:schemeClr>
              <a:prstClr val="white"/>
            </a:duotone>
            <a:extLst>
              <a:ext uri="{28A0092B-C50C-407E-A947-70E740481C1C}">
                <a14:useLocalDpi xmlns="" xmlns:a14="http://schemas.microsoft.com/office/drawing/2010/main" val="0"/>
              </a:ext>
            </a:extLst>
          </a:blip>
          <a:stretch>
            <a:fillRect/>
          </a:stretch>
        </p:blipFill>
        <p:spPr>
          <a:xfrm>
            <a:off x="3995936" y="1412776"/>
            <a:ext cx="594419" cy="594419"/>
          </a:xfrm>
          <a:prstGeom prst="rect">
            <a:avLst/>
          </a:prstGeom>
        </p:spPr>
      </p:pic>
      <p:pic>
        <p:nvPicPr>
          <p:cNvPr id="26" name="图片 25"/>
          <p:cNvPicPr>
            <a:picLocks noChangeAspect="1"/>
          </p:cNvPicPr>
          <p:nvPr/>
        </p:nvPicPr>
        <p:blipFill>
          <a:blip r:embed="rId3" cstate="print">
            <a:duotone>
              <a:schemeClr val="accent5">
                <a:shade val="45000"/>
                <a:satMod val="135000"/>
              </a:schemeClr>
              <a:prstClr val="white"/>
            </a:duotone>
            <a:extLst>
              <a:ext uri="{28A0092B-C50C-407E-A947-70E740481C1C}">
                <a14:useLocalDpi xmlns="" xmlns:a14="http://schemas.microsoft.com/office/drawing/2010/main" val="0"/>
              </a:ext>
            </a:extLst>
          </a:blip>
          <a:stretch>
            <a:fillRect/>
          </a:stretch>
        </p:blipFill>
        <p:spPr>
          <a:xfrm>
            <a:off x="6156176" y="1448519"/>
            <a:ext cx="594419" cy="594419"/>
          </a:xfrm>
          <a:prstGeom prst="rect">
            <a:avLst/>
          </a:prstGeom>
        </p:spPr>
      </p:pic>
      <p:pic>
        <p:nvPicPr>
          <p:cNvPr id="27" name="图片 26"/>
          <p:cNvPicPr>
            <a:picLocks noChangeAspect="1"/>
          </p:cNvPicPr>
          <p:nvPr/>
        </p:nvPicPr>
        <p:blipFill>
          <a:blip r:embed="rId3" cstate="print">
            <a:duotone>
              <a:schemeClr val="accent5">
                <a:shade val="45000"/>
                <a:satMod val="135000"/>
              </a:schemeClr>
              <a:prstClr val="white"/>
            </a:duotone>
            <a:extLst>
              <a:ext uri="{28A0092B-C50C-407E-A947-70E740481C1C}">
                <a14:useLocalDpi xmlns="" xmlns:a14="http://schemas.microsoft.com/office/drawing/2010/main" val="0"/>
              </a:ext>
            </a:extLst>
          </a:blip>
          <a:stretch>
            <a:fillRect/>
          </a:stretch>
        </p:blipFill>
        <p:spPr>
          <a:xfrm>
            <a:off x="3973686" y="2007195"/>
            <a:ext cx="594419" cy="594419"/>
          </a:xfrm>
          <a:prstGeom prst="rect">
            <a:avLst/>
          </a:prstGeom>
        </p:spPr>
      </p:pic>
      <p:pic>
        <p:nvPicPr>
          <p:cNvPr id="28" name="图片 27"/>
          <p:cNvPicPr>
            <a:picLocks noChangeAspect="1"/>
          </p:cNvPicPr>
          <p:nvPr/>
        </p:nvPicPr>
        <p:blipFill>
          <a:blip r:embed="rId3" cstate="print">
            <a:duotone>
              <a:schemeClr val="accent5">
                <a:shade val="45000"/>
                <a:satMod val="135000"/>
              </a:schemeClr>
              <a:prstClr val="white"/>
            </a:duotone>
            <a:extLst>
              <a:ext uri="{28A0092B-C50C-407E-A947-70E740481C1C}">
                <a14:useLocalDpi xmlns="" xmlns:a14="http://schemas.microsoft.com/office/drawing/2010/main" val="0"/>
              </a:ext>
            </a:extLst>
          </a:blip>
          <a:stretch>
            <a:fillRect/>
          </a:stretch>
        </p:blipFill>
        <p:spPr>
          <a:xfrm>
            <a:off x="5679652" y="2007195"/>
            <a:ext cx="594419" cy="594419"/>
          </a:xfrm>
          <a:prstGeom prst="rect">
            <a:avLst/>
          </a:prstGeom>
        </p:spPr>
      </p:pic>
      <p:pic>
        <p:nvPicPr>
          <p:cNvPr id="29" name="图片 28"/>
          <p:cNvPicPr>
            <a:picLocks noChangeAspect="1"/>
          </p:cNvPicPr>
          <p:nvPr/>
        </p:nvPicPr>
        <p:blipFill>
          <a:blip r:embed="rId3" cstate="print">
            <a:duotone>
              <a:schemeClr val="accent5">
                <a:shade val="45000"/>
                <a:satMod val="135000"/>
              </a:schemeClr>
              <a:prstClr val="white"/>
            </a:duotone>
            <a:extLst>
              <a:ext uri="{28A0092B-C50C-407E-A947-70E740481C1C}">
                <a14:useLocalDpi xmlns="" xmlns:a14="http://schemas.microsoft.com/office/drawing/2010/main" val="0"/>
              </a:ext>
            </a:extLst>
          </a:blip>
          <a:stretch>
            <a:fillRect/>
          </a:stretch>
        </p:blipFill>
        <p:spPr>
          <a:xfrm>
            <a:off x="1547664" y="1949184"/>
            <a:ext cx="594419" cy="594419"/>
          </a:xfrm>
          <a:prstGeom prst="rect">
            <a:avLst/>
          </a:prstGeom>
        </p:spPr>
      </p:pic>
    </p:spTree>
    <p:extLst>
      <p:ext uri="{BB962C8B-B14F-4D97-AF65-F5344CB8AC3E}">
        <p14:creationId xmlns="" xmlns:p14="http://schemas.microsoft.com/office/powerpoint/2010/main" val="32730414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内容占位符 3" descr="张高丽出席联合国气候峰会并发表讲话"/>
          <p:cNvPicPr>
            <a:picLocks noGrp="1"/>
          </p:cNvPicPr>
          <p:nvPr>
            <p:ph idx="1"/>
          </p:nvPr>
        </p:nvPicPr>
        <p:blipFill>
          <a:blip r:embed="rId2">
            <a:extLst>
              <a:ext uri="{28A0092B-C50C-407E-A947-70E740481C1C}">
                <a14:useLocalDpi xmlns="" xmlns:a14="http://schemas.microsoft.com/office/drawing/2010/main" val="0"/>
              </a:ext>
            </a:extLst>
          </a:blip>
          <a:srcRect/>
          <a:stretch>
            <a:fillRect/>
          </a:stretch>
        </p:blipFill>
        <p:spPr>
          <a:xfrm>
            <a:off x="107504" y="2636912"/>
            <a:ext cx="4680520" cy="3384376"/>
          </a:xfrm>
          <a:effectLst>
            <a:softEdge rad="127000"/>
          </a:effectLst>
        </p:spPr>
      </p:pic>
      <p:sp>
        <p:nvSpPr>
          <p:cNvPr id="16386" name="标题 1"/>
          <p:cNvSpPr>
            <a:spLocks noGrp="1"/>
          </p:cNvSpPr>
          <p:nvPr>
            <p:ph type="title"/>
          </p:nvPr>
        </p:nvSpPr>
        <p:spPr>
          <a:xfrm>
            <a:off x="372616" y="404664"/>
            <a:ext cx="3911352" cy="1716360"/>
          </a:xfrm>
          <a:noFill/>
        </p:spPr>
        <p:txBody>
          <a:bodyPr>
            <a:normAutofit/>
          </a:bodyPr>
          <a:lstStyle/>
          <a:p>
            <a:r>
              <a:rPr lang="zh-CN" altLang="zh-CN" sz="2400" dirty="0" smtClean="0">
                <a:solidFill>
                  <a:schemeClr val="accent3">
                    <a:lumMod val="50000"/>
                  </a:schemeClr>
                </a:solidFill>
                <a:latin typeface="Microsoft YaHei" panose="020B0503020204020204" pitchFamily="34" charset="-122"/>
                <a:ea typeface="Microsoft YaHei" panose="020B0503020204020204" pitchFamily="34" charset="-122"/>
              </a:rPr>
              <a:t>中国国家主席习近平特使、国务院副总理张高丽</a:t>
            </a:r>
            <a:r>
              <a:rPr lang="en-US" altLang="zh-CN" sz="2400" dirty="0" smtClean="0">
                <a:solidFill>
                  <a:schemeClr val="accent3">
                    <a:lumMod val="50000"/>
                  </a:schemeClr>
                </a:solidFill>
                <a:latin typeface="Microsoft YaHei" panose="020B0503020204020204" pitchFamily="34" charset="-122"/>
                <a:ea typeface="Microsoft YaHei" panose="020B0503020204020204" pitchFamily="34" charset="-122"/>
              </a:rPr>
              <a:t/>
            </a:r>
            <a:br>
              <a:rPr lang="en-US" altLang="zh-CN" sz="2400" dirty="0" smtClean="0">
                <a:solidFill>
                  <a:schemeClr val="accent3">
                    <a:lumMod val="50000"/>
                  </a:schemeClr>
                </a:solidFill>
                <a:latin typeface="Microsoft YaHei" panose="020B0503020204020204" pitchFamily="34" charset="-122"/>
                <a:ea typeface="Microsoft YaHei" panose="020B0503020204020204" pitchFamily="34" charset="-122"/>
              </a:rPr>
            </a:br>
            <a:r>
              <a:rPr lang="zh-CN" altLang="zh-CN" sz="2400" b="1" dirty="0" smtClean="0">
                <a:solidFill>
                  <a:schemeClr val="accent3">
                    <a:lumMod val="50000"/>
                  </a:schemeClr>
                </a:solidFill>
                <a:latin typeface="Microsoft YaHei" panose="020B0503020204020204" pitchFamily="34" charset="-122"/>
                <a:ea typeface="Microsoft YaHei" panose="020B0503020204020204" pitchFamily="34" charset="-122"/>
              </a:rPr>
              <a:t>中国坚定支持</a:t>
            </a:r>
            <a:r>
              <a:rPr lang="en-US" altLang="zh-CN" sz="2400" b="1" dirty="0" smtClean="0">
                <a:solidFill>
                  <a:schemeClr val="accent3">
                    <a:lumMod val="50000"/>
                  </a:schemeClr>
                </a:solidFill>
                <a:latin typeface="Microsoft YaHei" panose="020B0503020204020204" pitchFamily="34" charset="-122"/>
                <a:ea typeface="Microsoft YaHei" panose="020B0503020204020204" pitchFamily="34" charset="-122"/>
              </a:rPr>
              <a:t>2015</a:t>
            </a:r>
            <a:r>
              <a:rPr lang="zh-CN" altLang="zh-CN" sz="2400" b="1" dirty="0" smtClean="0">
                <a:solidFill>
                  <a:schemeClr val="accent3">
                    <a:lumMod val="50000"/>
                  </a:schemeClr>
                </a:solidFill>
                <a:latin typeface="Microsoft YaHei" panose="020B0503020204020204" pitchFamily="34" charset="-122"/>
                <a:ea typeface="Microsoft YaHei" panose="020B0503020204020204" pitchFamily="34" charset="-122"/>
              </a:rPr>
              <a:t>年巴黎会议如期达成协议</a:t>
            </a:r>
            <a:endParaRPr lang="zh-CN" altLang="en-US" sz="2400" b="1" dirty="0" smtClean="0">
              <a:solidFill>
                <a:schemeClr val="accent3">
                  <a:lumMod val="50000"/>
                </a:schemeClr>
              </a:solidFill>
              <a:latin typeface="Microsoft YaHei" panose="020B0503020204020204" pitchFamily="34" charset="-122"/>
              <a:ea typeface="Microsoft YaHei" panose="020B0503020204020204" pitchFamily="34" charset="-122"/>
            </a:endParaRPr>
          </a:p>
        </p:txBody>
      </p:sp>
      <p:sp>
        <p:nvSpPr>
          <p:cNvPr id="16388" name="TextBox 1"/>
          <p:cNvSpPr txBox="1">
            <a:spLocks noChangeArrowheads="1"/>
          </p:cNvSpPr>
          <p:nvPr/>
        </p:nvSpPr>
        <p:spPr bwMode="auto">
          <a:xfrm>
            <a:off x="4114800" y="243350"/>
            <a:ext cx="4849688" cy="6260175"/>
          </a:xfrm>
          <a:prstGeom prst="rect">
            <a:avLst/>
          </a:prstGeom>
          <a:noFill/>
          <a:ln>
            <a:noFill/>
          </a:ln>
          <a:extLst/>
        </p:spPr>
        <p:txBody>
          <a:bodyPr wrap="square">
            <a:spAutoFit/>
          </a:bodyPr>
          <a:lstStyle>
            <a:lvl1pPr marL="285750" indent="-2857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buFontTx/>
              <a:buChar char="•"/>
            </a:pPr>
            <a:r>
              <a:rPr lang="zh-CN" altLang="zh-CN" sz="2000" b="1" dirty="0">
                <a:latin typeface="Microsoft YaHei" panose="020B0503020204020204" pitchFamily="34" charset="-122"/>
                <a:ea typeface="Microsoft YaHei" panose="020B0503020204020204" pitchFamily="34" charset="-122"/>
              </a:rPr>
              <a:t>习近平</a:t>
            </a:r>
            <a:r>
              <a:rPr lang="zh-CN" altLang="en-US" sz="2000" b="1" dirty="0">
                <a:latin typeface="Microsoft YaHei" panose="020B0503020204020204" pitchFamily="34" charset="-122"/>
                <a:ea typeface="Microsoft YaHei" panose="020B0503020204020204" pitchFamily="34" charset="-122"/>
              </a:rPr>
              <a:t>：</a:t>
            </a:r>
            <a:r>
              <a:rPr lang="zh-CN" altLang="zh-CN" sz="2000" dirty="0">
                <a:latin typeface="Microsoft YaHei" panose="020B0503020204020204" pitchFamily="34" charset="-122"/>
                <a:ea typeface="Microsoft YaHei" panose="020B0503020204020204" pitchFamily="34" charset="-122"/>
              </a:rPr>
              <a:t>应对气候变化是</a:t>
            </a:r>
            <a:r>
              <a:rPr lang="zh-CN" altLang="zh-CN" sz="2000" b="1" dirty="0">
                <a:solidFill>
                  <a:srgbClr val="C00000"/>
                </a:solidFill>
                <a:latin typeface="Microsoft YaHei" panose="020B0503020204020204" pitchFamily="34" charset="-122"/>
                <a:ea typeface="Microsoft YaHei" panose="020B0503020204020204" pitchFamily="34" charset="-122"/>
              </a:rPr>
              <a:t>中国可持续</a:t>
            </a:r>
            <a:r>
              <a:rPr lang="zh-CN" altLang="zh-CN" sz="2000" b="1" dirty="0" smtClean="0">
                <a:solidFill>
                  <a:srgbClr val="C00000"/>
                </a:solidFill>
                <a:latin typeface="Microsoft YaHei" panose="020B0503020204020204" pitchFamily="34" charset="-122"/>
                <a:ea typeface="Microsoft YaHei" panose="020B0503020204020204" pitchFamily="34" charset="-122"/>
              </a:rPr>
              <a:t>发</a:t>
            </a:r>
            <a:r>
              <a:rPr lang="en-US" altLang="zh-CN" sz="2000" b="1" dirty="0" smtClean="0">
                <a:solidFill>
                  <a:srgbClr val="C00000"/>
                </a:solidFill>
                <a:latin typeface="Microsoft YaHei" panose="020B0503020204020204" pitchFamily="34" charset="-122"/>
                <a:ea typeface="Microsoft YaHei" panose="020B0503020204020204" pitchFamily="34" charset="-122"/>
              </a:rPr>
              <a:t>      </a:t>
            </a:r>
          </a:p>
          <a:p>
            <a:pPr marL="800100" indent="0" eaLnBrk="1" hangingPunct="1">
              <a:lnSpc>
                <a:spcPct val="120000"/>
              </a:lnSpc>
            </a:pPr>
            <a:r>
              <a:rPr lang="zh-CN" altLang="zh-CN" sz="2000" b="1" dirty="0" smtClean="0">
                <a:solidFill>
                  <a:srgbClr val="C00000"/>
                </a:solidFill>
                <a:latin typeface="Microsoft YaHei" panose="020B0503020204020204" pitchFamily="34" charset="-122"/>
                <a:ea typeface="Microsoft YaHei" panose="020B0503020204020204" pitchFamily="34" charset="-122"/>
              </a:rPr>
              <a:t>展</a:t>
            </a:r>
            <a:r>
              <a:rPr lang="zh-CN" altLang="zh-CN" sz="2000" b="1" dirty="0">
                <a:solidFill>
                  <a:srgbClr val="C00000"/>
                </a:solidFill>
                <a:latin typeface="Microsoft YaHei" panose="020B0503020204020204" pitchFamily="34" charset="-122"/>
                <a:ea typeface="Microsoft YaHei" panose="020B0503020204020204" pitchFamily="34" charset="-122"/>
              </a:rPr>
              <a:t>的内在要求</a:t>
            </a:r>
            <a:r>
              <a:rPr lang="zh-CN" altLang="zh-CN" sz="2000" dirty="0">
                <a:latin typeface="Microsoft YaHei" panose="020B0503020204020204" pitchFamily="34" charset="-122"/>
                <a:ea typeface="Microsoft YaHei" panose="020B0503020204020204" pitchFamily="34" charset="-122"/>
              </a:rPr>
              <a:t>，也是</a:t>
            </a:r>
            <a:r>
              <a:rPr lang="zh-CN" altLang="zh-CN" sz="2000" b="1" dirty="0">
                <a:latin typeface="Microsoft YaHei" panose="020B0503020204020204" pitchFamily="34" charset="-122"/>
                <a:ea typeface="Microsoft YaHei" panose="020B0503020204020204" pitchFamily="34" charset="-122"/>
              </a:rPr>
              <a:t>负责任大国应尽的国际义务</a:t>
            </a:r>
            <a:r>
              <a:rPr lang="zh-CN" altLang="zh-CN" sz="2000" dirty="0">
                <a:latin typeface="Microsoft YaHei" panose="020B0503020204020204" pitchFamily="34" charset="-122"/>
                <a:ea typeface="Microsoft YaHei" panose="020B0503020204020204" pitchFamily="34" charset="-122"/>
              </a:rPr>
              <a:t>，这不是别人要我们做，而是</a:t>
            </a:r>
            <a:r>
              <a:rPr lang="zh-CN" altLang="zh-CN" sz="2000" b="1" dirty="0">
                <a:solidFill>
                  <a:srgbClr val="C00000"/>
                </a:solidFill>
                <a:latin typeface="Microsoft YaHei" panose="020B0503020204020204" pitchFamily="34" charset="-122"/>
                <a:ea typeface="Microsoft YaHei" panose="020B0503020204020204" pitchFamily="34" charset="-122"/>
              </a:rPr>
              <a:t>我们自己要做</a:t>
            </a:r>
            <a:r>
              <a:rPr lang="zh-CN" altLang="zh-CN" sz="2000" dirty="0">
                <a:latin typeface="Microsoft YaHei" panose="020B0503020204020204" pitchFamily="34" charset="-122"/>
                <a:ea typeface="Microsoft YaHei" panose="020B0503020204020204" pitchFamily="34" charset="-122"/>
              </a:rPr>
              <a:t>。</a:t>
            </a:r>
            <a:endParaRPr lang="en-US" altLang="zh-CN" sz="2000" dirty="0">
              <a:latin typeface="Microsoft YaHei" panose="020B0503020204020204" pitchFamily="34" charset="-122"/>
              <a:ea typeface="Microsoft YaHei" panose="020B0503020204020204" pitchFamily="34" charset="-122"/>
            </a:endParaRPr>
          </a:p>
          <a:p>
            <a:pPr eaLnBrk="1" hangingPunct="1">
              <a:lnSpc>
                <a:spcPct val="120000"/>
              </a:lnSpc>
              <a:buFontTx/>
              <a:buChar char="•"/>
            </a:pPr>
            <a:r>
              <a:rPr lang="zh-CN" altLang="en-US" sz="2000" b="1" dirty="0">
                <a:latin typeface="Microsoft YaHei" panose="020B0503020204020204" pitchFamily="34" charset="-122"/>
                <a:ea typeface="Microsoft YaHei" panose="020B0503020204020204" pitchFamily="34" charset="-122"/>
              </a:rPr>
              <a:t>张高丽：</a:t>
            </a:r>
            <a:endParaRPr lang="en-US" altLang="zh-CN" sz="2000" b="1" dirty="0">
              <a:latin typeface="Microsoft YaHei" panose="020B0503020204020204" pitchFamily="34" charset="-122"/>
              <a:ea typeface="Microsoft YaHei" panose="020B0503020204020204" pitchFamily="34" charset="-122"/>
            </a:endParaRPr>
          </a:p>
          <a:p>
            <a:pPr marL="971550" lvl="1" indent="-228600" eaLnBrk="1" hangingPunct="1">
              <a:lnSpc>
                <a:spcPct val="120000"/>
              </a:lnSpc>
              <a:buFont typeface="Arial" charset="0"/>
              <a:buChar char="•"/>
            </a:pPr>
            <a:r>
              <a:rPr lang="zh-CN" altLang="zh-CN" dirty="0">
                <a:latin typeface="Microsoft YaHei" panose="020B0503020204020204" pitchFamily="34" charset="-122"/>
                <a:ea typeface="Microsoft YaHei" panose="020B0503020204020204" pitchFamily="34" charset="-122"/>
              </a:rPr>
              <a:t>制定实施应对气候变化国家方案，峰会前出台《国家应对气候变化规则》，确保实现</a:t>
            </a:r>
            <a:r>
              <a:rPr lang="en-US" altLang="zh-CN" dirty="0">
                <a:latin typeface="Microsoft YaHei" panose="020B0503020204020204" pitchFamily="34" charset="-122"/>
                <a:ea typeface="Microsoft YaHei" panose="020B0503020204020204" pitchFamily="34" charset="-122"/>
              </a:rPr>
              <a:t>2020</a:t>
            </a:r>
            <a:r>
              <a:rPr lang="zh-CN" altLang="zh-CN" dirty="0">
                <a:latin typeface="Microsoft YaHei" panose="020B0503020204020204" pitchFamily="34" charset="-122"/>
                <a:ea typeface="Microsoft YaHei" panose="020B0503020204020204" pitchFamily="34" charset="-122"/>
              </a:rPr>
              <a:t>年碳排放强度比</a:t>
            </a:r>
            <a:r>
              <a:rPr lang="en-US" altLang="zh-CN" dirty="0">
                <a:latin typeface="Microsoft YaHei" panose="020B0503020204020204" pitchFamily="34" charset="-122"/>
                <a:ea typeface="Microsoft YaHei" panose="020B0503020204020204" pitchFamily="34" charset="-122"/>
              </a:rPr>
              <a:t>2005</a:t>
            </a:r>
            <a:r>
              <a:rPr lang="zh-CN" altLang="zh-CN" dirty="0">
                <a:latin typeface="Microsoft YaHei" panose="020B0503020204020204" pitchFamily="34" charset="-122"/>
                <a:ea typeface="Microsoft YaHei" panose="020B0503020204020204" pitchFamily="34" charset="-122"/>
              </a:rPr>
              <a:t>年下降</a:t>
            </a:r>
            <a:r>
              <a:rPr lang="en-US" altLang="zh-CN" dirty="0">
                <a:latin typeface="Microsoft YaHei" panose="020B0503020204020204" pitchFamily="34" charset="-122"/>
                <a:ea typeface="Microsoft YaHei" panose="020B0503020204020204" pitchFamily="34" charset="-122"/>
              </a:rPr>
              <a:t>40%-45%</a:t>
            </a:r>
            <a:r>
              <a:rPr lang="zh-CN" altLang="zh-CN" dirty="0">
                <a:latin typeface="Microsoft YaHei" panose="020B0503020204020204" pitchFamily="34" charset="-122"/>
                <a:ea typeface="Microsoft YaHei" panose="020B0503020204020204" pitchFamily="34" charset="-122"/>
              </a:rPr>
              <a:t>。</a:t>
            </a:r>
            <a:endParaRPr lang="en-US" altLang="zh-CN" dirty="0">
              <a:latin typeface="Microsoft YaHei" panose="020B0503020204020204" pitchFamily="34" charset="-122"/>
              <a:ea typeface="Microsoft YaHei" panose="020B0503020204020204" pitchFamily="34" charset="-122"/>
            </a:endParaRPr>
          </a:p>
          <a:p>
            <a:pPr marL="971550" lvl="1" indent="-228600" eaLnBrk="1" hangingPunct="1">
              <a:lnSpc>
                <a:spcPct val="120000"/>
              </a:lnSpc>
              <a:buFont typeface="Arial" charset="0"/>
              <a:buChar char="•"/>
            </a:pPr>
            <a:r>
              <a:rPr lang="zh-CN" altLang="zh-CN" dirty="0">
                <a:latin typeface="Microsoft YaHei" panose="020B0503020204020204" pitchFamily="34" charset="-122"/>
                <a:ea typeface="Microsoft YaHei" panose="020B0503020204020204" pitchFamily="34" charset="-122"/>
              </a:rPr>
              <a:t>三个</a:t>
            </a:r>
            <a:r>
              <a:rPr lang="en-US" altLang="zh-CN" dirty="0">
                <a:latin typeface="Microsoft YaHei" panose="020B0503020204020204" pitchFamily="34" charset="-122"/>
                <a:ea typeface="Microsoft YaHei" panose="020B0503020204020204" pitchFamily="34" charset="-122"/>
              </a:rPr>
              <a:t>“</a:t>
            </a:r>
            <a:r>
              <a:rPr lang="zh-CN" altLang="zh-CN" dirty="0">
                <a:latin typeface="Microsoft YaHei" panose="020B0503020204020204" pitchFamily="34" charset="-122"/>
                <a:ea typeface="Microsoft YaHei" panose="020B0503020204020204" pitchFamily="34" charset="-122"/>
              </a:rPr>
              <a:t>显著</a:t>
            </a:r>
            <a:r>
              <a:rPr lang="en-US" altLang="zh-CN" dirty="0">
                <a:latin typeface="Microsoft YaHei" panose="020B0503020204020204" pitchFamily="34" charset="-122"/>
                <a:ea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rPr>
              <a:t>：</a:t>
            </a:r>
            <a:r>
              <a:rPr lang="zh-CN" altLang="zh-CN" b="1" dirty="0">
                <a:solidFill>
                  <a:srgbClr val="C00000"/>
                </a:solidFill>
                <a:latin typeface="Microsoft YaHei" panose="020B0503020204020204" pitchFamily="34" charset="-122"/>
                <a:ea typeface="Microsoft YaHei" panose="020B0503020204020204" pitchFamily="34" charset="-122"/>
              </a:rPr>
              <a:t>碳排放强度</a:t>
            </a:r>
            <a:r>
              <a:rPr lang="zh-CN" altLang="zh-CN" dirty="0">
                <a:latin typeface="Microsoft YaHei" panose="020B0503020204020204" pitchFamily="34" charset="-122"/>
                <a:ea typeface="Microsoft YaHei" panose="020B0503020204020204" pitchFamily="34" charset="-122"/>
              </a:rPr>
              <a:t>要显著下降，</a:t>
            </a:r>
            <a:r>
              <a:rPr lang="zh-CN" altLang="zh-CN" b="1" dirty="0">
                <a:solidFill>
                  <a:srgbClr val="C00000"/>
                </a:solidFill>
                <a:latin typeface="Microsoft YaHei" panose="020B0503020204020204" pitchFamily="34" charset="-122"/>
                <a:ea typeface="Microsoft YaHei" panose="020B0503020204020204" pitchFamily="34" charset="-122"/>
              </a:rPr>
              <a:t>非化石能源比重</a:t>
            </a:r>
            <a:r>
              <a:rPr lang="zh-CN" altLang="zh-CN" dirty="0">
                <a:latin typeface="Microsoft YaHei" panose="020B0503020204020204" pitchFamily="34" charset="-122"/>
                <a:ea typeface="Microsoft YaHei" panose="020B0503020204020204" pitchFamily="34" charset="-122"/>
              </a:rPr>
              <a:t>要显著提高，</a:t>
            </a:r>
            <a:r>
              <a:rPr lang="zh-CN" altLang="zh-CN" b="1" dirty="0">
                <a:solidFill>
                  <a:srgbClr val="C00000"/>
                </a:solidFill>
                <a:latin typeface="Microsoft YaHei" panose="020B0503020204020204" pitchFamily="34" charset="-122"/>
                <a:ea typeface="Microsoft YaHei" panose="020B0503020204020204" pitchFamily="34" charset="-122"/>
              </a:rPr>
              <a:t>森林蓄积量</a:t>
            </a:r>
            <a:r>
              <a:rPr lang="zh-CN" altLang="zh-CN" dirty="0">
                <a:latin typeface="Microsoft YaHei" panose="020B0503020204020204" pitchFamily="34" charset="-122"/>
                <a:ea typeface="Microsoft YaHei" panose="020B0503020204020204" pitchFamily="34" charset="-122"/>
              </a:rPr>
              <a:t>要显著增加，努力争取二氧化碳排放总量</a:t>
            </a:r>
            <a:r>
              <a:rPr lang="zh-CN" altLang="zh-CN" b="1" dirty="0">
                <a:solidFill>
                  <a:srgbClr val="C00000"/>
                </a:solidFill>
                <a:latin typeface="Microsoft YaHei" panose="020B0503020204020204" pitchFamily="34" charset="-122"/>
                <a:ea typeface="Microsoft YaHei" panose="020B0503020204020204" pitchFamily="34" charset="-122"/>
              </a:rPr>
              <a:t>尽早达到峰值</a:t>
            </a:r>
            <a:endParaRPr lang="en-US" altLang="zh-CN" b="1" dirty="0">
              <a:solidFill>
                <a:srgbClr val="C00000"/>
              </a:solidFill>
              <a:latin typeface="Microsoft YaHei" panose="020B0503020204020204" pitchFamily="34" charset="-122"/>
              <a:ea typeface="Microsoft YaHei" panose="020B0503020204020204" pitchFamily="34" charset="-122"/>
            </a:endParaRPr>
          </a:p>
          <a:p>
            <a:pPr marL="971550" lvl="1" indent="-228600" eaLnBrk="1" hangingPunct="1">
              <a:lnSpc>
                <a:spcPct val="120000"/>
              </a:lnSpc>
              <a:buFont typeface="Arial" charset="0"/>
              <a:buChar char="•"/>
            </a:pPr>
            <a:r>
              <a:rPr lang="zh-CN" altLang="zh-CN" dirty="0">
                <a:latin typeface="Microsoft YaHei" panose="020B0503020204020204" pitchFamily="34" charset="-122"/>
                <a:ea typeface="Microsoft YaHei" panose="020B0503020204020204" pitchFamily="34" charset="-122"/>
              </a:rPr>
              <a:t>从明年开始在现有基础上把每年的</a:t>
            </a:r>
            <a:r>
              <a:rPr lang="zh-CN" altLang="zh-CN" b="1" dirty="0">
                <a:solidFill>
                  <a:srgbClr val="C00000"/>
                </a:solidFill>
                <a:latin typeface="Microsoft YaHei" panose="020B0503020204020204" pitchFamily="34" charset="-122"/>
                <a:ea typeface="Microsoft YaHei" panose="020B0503020204020204" pitchFamily="34" charset="-122"/>
              </a:rPr>
              <a:t>资金支持翻一番</a:t>
            </a:r>
            <a:r>
              <a:rPr lang="zh-CN" altLang="zh-CN" dirty="0">
                <a:latin typeface="Microsoft YaHei" panose="020B0503020204020204" pitchFamily="34" charset="-122"/>
                <a:ea typeface="Microsoft YaHei" panose="020B0503020204020204" pitchFamily="34" charset="-122"/>
              </a:rPr>
              <a:t>，建立气候变化南南合作基金。</a:t>
            </a:r>
            <a:r>
              <a:rPr lang="zh-CN" altLang="en-US" dirty="0">
                <a:latin typeface="Microsoft YaHei" panose="020B0503020204020204" pitchFamily="34" charset="-122"/>
                <a:ea typeface="Microsoft YaHei" panose="020B0503020204020204" pitchFamily="34" charset="-122"/>
              </a:rPr>
              <a:t>另</a:t>
            </a:r>
            <a:r>
              <a:rPr lang="zh-CN" altLang="zh-CN" dirty="0">
                <a:latin typeface="Microsoft YaHei" panose="020B0503020204020204" pitchFamily="34" charset="-122"/>
                <a:ea typeface="Microsoft YaHei" panose="020B0503020204020204" pitchFamily="34" charset="-122"/>
              </a:rPr>
              <a:t>提供</a:t>
            </a:r>
            <a:r>
              <a:rPr lang="en-US" altLang="zh-CN" b="1" dirty="0">
                <a:solidFill>
                  <a:srgbClr val="C00000"/>
                </a:solidFill>
                <a:latin typeface="Microsoft YaHei" panose="020B0503020204020204" pitchFamily="34" charset="-122"/>
                <a:ea typeface="Microsoft YaHei" panose="020B0503020204020204" pitchFamily="34" charset="-122"/>
              </a:rPr>
              <a:t>600</a:t>
            </a:r>
            <a:r>
              <a:rPr lang="zh-CN" altLang="zh-CN" b="1" dirty="0">
                <a:solidFill>
                  <a:srgbClr val="C00000"/>
                </a:solidFill>
                <a:latin typeface="Microsoft YaHei" panose="020B0503020204020204" pitchFamily="34" charset="-122"/>
                <a:ea typeface="Microsoft YaHei" panose="020B0503020204020204" pitchFamily="34" charset="-122"/>
              </a:rPr>
              <a:t>万美元</a:t>
            </a:r>
            <a:r>
              <a:rPr lang="zh-CN" altLang="zh-CN" dirty="0">
                <a:latin typeface="Microsoft YaHei" panose="020B0503020204020204" pitchFamily="34" charset="-122"/>
                <a:ea typeface="Microsoft YaHei" panose="020B0503020204020204" pitchFamily="34" charset="-122"/>
              </a:rPr>
              <a:t>资金，支持</a:t>
            </a:r>
            <a:r>
              <a:rPr lang="zh-CN" altLang="en-US" dirty="0">
                <a:latin typeface="Microsoft YaHei" panose="020B0503020204020204" pitchFamily="34" charset="-122"/>
                <a:ea typeface="Microsoft YaHei" panose="020B0503020204020204" pitchFamily="34" charset="-122"/>
              </a:rPr>
              <a:t>潘基文</a:t>
            </a:r>
            <a:r>
              <a:rPr lang="zh-CN" altLang="zh-CN" dirty="0">
                <a:latin typeface="Microsoft YaHei" panose="020B0503020204020204" pitchFamily="34" charset="-122"/>
                <a:ea typeface="Microsoft YaHei" panose="020B0503020204020204" pitchFamily="34" charset="-122"/>
              </a:rPr>
              <a:t>推动应对气候变化南南合作。</a:t>
            </a:r>
          </a:p>
        </p:txBody>
      </p:sp>
    </p:spTree>
    <p:extLst>
      <p:ext uri="{BB962C8B-B14F-4D97-AF65-F5344CB8AC3E}">
        <p14:creationId xmlns="" xmlns:p14="http://schemas.microsoft.com/office/powerpoint/2010/main" val="27543335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43608" y="1196752"/>
            <a:ext cx="7908541" cy="5591755"/>
            <a:chOff x="1043608" y="1196752"/>
            <a:chExt cx="7908541" cy="5591755"/>
          </a:xfrm>
        </p:grpSpPr>
        <p:pic>
          <p:nvPicPr>
            <p:cNvPr id="7170" name="Picture 2" descr="G:\2014-10-25\资料\数据\世界可再生能源报告2014\figures\Figure_4_Power_Capacity_2014_oNr.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43608" y="1196752"/>
              <a:ext cx="7908541" cy="559175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7100862" y="6021288"/>
              <a:ext cx="1440160" cy="369332"/>
            </a:xfrm>
            <a:prstGeom prst="rect">
              <a:avLst/>
            </a:prstGeom>
            <a:solidFill>
              <a:schemeClr val="bg1"/>
            </a:solidFill>
          </p:spPr>
          <p:txBody>
            <a:bodyPr wrap="square" rtlCol="0">
              <a:spAutoFit/>
            </a:bodyPr>
            <a:lstStyle/>
            <a:p>
              <a:endParaRPr lang="zh-CN" altLang="en-US" dirty="0"/>
            </a:p>
          </p:txBody>
        </p:sp>
      </p:grpSp>
      <p:sp>
        <p:nvSpPr>
          <p:cNvPr id="2" name="标题 1"/>
          <p:cNvSpPr>
            <a:spLocks noGrp="1"/>
          </p:cNvSpPr>
          <p:nvPr>
            <p:ph type="title"/>
          </p:nvPr>
        </p:nvSpPr>
        <p:spPr/>
        <p:txBody>
          <a:bodyPr>
            <a:normAutofit/>
          </a:bodyPr>
          <a:lstStyle/>
          <a:p>
            <a:r>
              <a:rPr lang="en-US" altLang="zh-CN" sz="3200" b="1" dirty="0" smtClean="0">
                <a:latin typeface="Microsoft YaHei" panose="020B0503020204020204" pitchFamily="34" charset="-122"/>
                <a:ea typeface="Microsoft YaHei" panose="020B0503020204020204" pitchFamily="34" charset="-122"/>
              </a:rPr>
              <a:t>2013</a:t>
            </a:r>
            <a:r>
              <a:rPr lang="zh-CN" altLang="en-US" sz="3200" b="1" dirty="0" smtClean="0">
                <a:latin typeface="Microsoft YaHei" panose="020B0503020204020204" pitchFamily="34" charset="-122"/>
                <a:ea typeface="Microsoft YaHei" panose="020B0503020204020204" pitchFamily="34" charset="-122"/>
              </a:rPr>
              <a:t>年：中国零碳能源装机容量</a:t>
            </a:r>
            <a:r>
              <a:rPr lang="en-US" altLang="zh-CN" sz="3200" b="1" dirty="0" smtClean="0">
                <a:latin typeface="Microsoft YaHei" panose="020B0503020204020204" pitchFamily="34" charset="-122"/>
                <a:ea typeface="Microsoft YaHei" panose="020B0503020204020204" pitchFamily="34" charset="-122"/>
              </a:rPr>
              <a:t/>
            </a:r>
            <a:br>
              <a:rPr lang="en-US" altLang="zh-CN" sz="3200" b="1" dirty="0" smtClean="0">
                <a:latin typeface="Microsoft YaHei" panose="020B0503020204020204" pitchFamily="34" charset="-122"/>
                <a:ea typeface="Microsoft YaHei" panose="020B0503020204020204" pitchFamily="34" charset="-122"/>
              </a:rPr>
            </a:br>
            <a:r>
              <a:rPr lang="zh-CN" altLang="en-US" sz="3200" b="1" dirty="0" smtClean="0">
                <a:latin typeface="Microsoft YaHei" panose="020B0503020204020204" pitchFamily="34" charset="-122"/>
                <a:ea typeface="Microsoft YaHei" panose="020B0503020204020204" pitchFamily="34" charset="-122"/>
              </a:rPr>
              <a:t>世界第一，占 </a:t>
            </a:r>
            <a:r>
              <a:rPr lang="en-US" altLang="zh-CN" sz="3200" b="1" dirty="0" smtClean="0">
                <a:latin typeface="Microsoft YaHei" panose="020B0503020204020204" pitchFamily="34" charset="-122"/>
                <a:ea typeface="Microsoft YaHei" panose="020B0503020204020204" pitchFamily="34" charset="-122"/>
              </a:rPr>
              <a:t>21.1%</a:t>
            </a:r>
            <a:endParaRPr lang="zh-CN" altLang="en-US" sz="3200" b="1"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36508373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1640" y="413792"/>
            <a:ext cx="7200800" cy="1143000"/>
          </a:xfrm>
        </p:spPr>
        <p:txBody>
          <a:bodyPr>
            <a:normAutofit/>
          </a:bodyPr>
          <a:lstStyle/>
          <a:p>
            <a:pPr algn="ctr"/>
            <a:r>
              <a:rPr lang="zh-CN" altLang="en-US" sz="3200" b="1" dirty="0" smtClean="0">
                <a:solidFill>
                  <a:schemeClr val="tx1"/>
                </a:solidFill>
                <a:latin typeface="Microsoft YaHei" panose="020B0503020204020204" pitchFamily="34" charset="-122"/>
                <a:ea typeface="Microsoft YaHei" panose="020B0503020204020204" pitchFamily="34" charset="-122"/>
              </a:rPr>
              <a:t>中国经济社会进入新常态，能源需求和排放趋势明确</a:t>
            </a:r>
            <a:endParaRPr lang="zh-CN" altLang="en-US" sz="3200" b="1" dirty="0">
              <a:solidFill>
                <a:schemeClr val="tx1"/>
              </a:solidFill>
              <a:latin typeface="Microsoft YaHei" panose="020B0503020204020204" pitchFamily="34" charset="-122"/>
              <a:ea typeface="Microsoft YaHei" panose="020B0503020204020204" pitchFamily="34" charset="-122"/>
            </a:endParaRPr>
          </a:p>
        </p:txBody>
      </p:sp>
      <p:graphicFrame>
        <p:nvGraphicFramePr>
          <p:cNvPr id="4" name="图表 3"/>
          <p:cNvGraphicFramePr/>
          <p:nvPr>
            <p:extLst>
              <p:ext uri="{D42A27DB-BD31-4B8C-83A1-F6EECF244321}">
                <p14:modId xmlns="" xmlns:p14="http://schemas.microsoft.com/office/powerpoint/2010/main" val="2777309498"/>
              </p:ext>
            </p:extLst>
          </p:nvPr>
        </p:nvGraphicFramePr>
        <p:xfrm>
          <a:off x="1043608" y="1916832"/>
          <a:ext cx="3744416" cy="44382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p:cNvGraphicFramePr/>
          <p:nvPr>
            <p:extLst>
              <p:ext uri="{D42A27DB-BD31-4B8C-83A1-F6EECF244321}">
                <p14:modId xmlns="" xmlns:p14="http://schemas.microsoft.com/office/powerpoint/2010/main" val="4286745347"/>
              </p:ext>
            </p:extLst>
          </p:nvPr>
        </p:nvGraphicFramePr>
        <p:xfrm>
          <a:off x="5364088" y="1916832"/>
          <a:ext cx="3600400" cy="432048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4"/>
          <p:cNvSpPr>
            <a:spLocks noChangeArrowheads="1"/>
          </p:cNvSpPr>
          <p:nvPr/>
        </p:nvSpPr>
        <p:spPr bwMode="auto">
          <a:xfrm>
            <a:off x="0" y="700087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TextBox 7"/>
          <p:cNvSpPr txBox="1"/>
          <p:nvPr/>
        </p:nvSpPr>
        <p:spPr>
          <a:xfrm>
            <a:off x="6948264" y="2217564"/>
            <a:ext cx="1584176" cy="1015663"/>
          </a:xfrm>
          <a:prstGeom prst="rect">
            <a:avLst/>
          </a:prstGeom>
          <a:solidFill>
            <a:schemeClr val="bg1"/>
          </a:solidFill>
        </p:spPr>
        <p:txBody>
          <a:bodyPr wrap="square" rtlCol="0">
            <a:spAutoFit/>
          </a:bodyPr>
          <a:lstStyle/>
          <a:p>
            <a:r>
              <a:rPr lang="zh-CN" altLang="en-US" sz="1200" dirty="0" smtClean="0">
                <a:latin typeface="Microsoft YaHei" panose="020B0503020204020204" pitchFamily="34" charset="-122"/>
                <a:ea typeface="Microsoft YaHei" panose="020B0503020204020204" pitchFamily="34" charset="-122"/>
              </a:rPr>
              <a:t>人口增长率</a:t>
            </a:r>
            <a:r>
              <a:rPr lang="en-US" altLang="zh-CN" sz="1200" dirty="0" smtClean="0">
                <a:latin typeface="Microsoft YaHei" panose="020B0503020204020204" pitchFamily="34" charset="-122"/>
                <a:ea typeface="Microsoft YaHei" panose="020B0503020204020204" pitchFamily="34" charset="-122"/>
              </a:rPr>
              <a:t>%</a:t>
            </a:r>
          </a:p>
          <a:p>
            <a:endParaRPr lang="en-US" altLang="zh-CN" sz="1200" dirty="0">
              <a:latin typeface="Microsoft YaHei" panose="020B0503020204020204" pitchFamily="34" charset="-122"/>
              <a:ea typeface="Microsoft YaHei" panose="020B0503020204020204" pitchFamily="34" charset="-122"/>
            </a:endParaRPr>
          </a:p>
          <a:p>
            <a:r>
              <a:rPr lang="en-US" altLang="zh-CN" sz="1200" dirty="0" smtClean="0">
                <a:latin typeface="Microsoft YaHei" panose="020B0503020204020204" pitchFamily="34" charset="-122"/>
                <a:ea typeface="Microsoft YaHei" panose="020B0503020204020204" pitchFamily="34" charset="-122"/>
              </a:rPr>
              <a:t>GDP</a:t>
            </a:r>
            <a:r>
              <a:rPr lang="zh-CN" altLang="en-US" sz="1200" dirty="0" smtClean="0">
                <a:latin typeface="Microsoft YaHei" panose="020B0503020204020204" pitchFamily="34" charset="-122"/>
                <a:ea typeface="Microsoft YaHei" panose="020B0503020204020204" pitchFamily="34" charset="-122"/>
              </a:rPr>
              <a:t>增速</a:t>
            </a:r>
            <a:r>
              <a:rPr lang="en-US" altLang="zh-CN" sz="1200" dirty="0" smtClean="0">
                <a:latin typeface="Microsoft YaHei" panose="020B0503020204020204" pitchFamily="34" charset="-122"/>
                <a:ea typeface="Microsoft YaHei" panose="020B0503020204020204" pitchFamily="34" charset="-122"/>
              </a:rPr>
              <a:t>%</a:t>
            </a:r>
          </a:p>
          <a:p>
            <a:endParaRPr lang="en-US" altLang="zh-CN" sz="1200" dirty="0">
              <a:latin typeface="Microsoft YaHei" panose="020B0503020204020204" pitchFamily="34" charset="-122"/>
              <a:ea typeface="Microsoft YaHei" panose="020B0503020204020204" pitchFamily="34" charset="-122"/>
            </a:endParaRPr>
          </a:p>
          <a:p>
            <a:r>
              <a:rPr lang="zh-CN" altLang="en-US" sz="1200" dirty="0" smtClean="0">
                <a:latin typeface="Microsoft YaHei" panose="020B0503020204020204" pitchFamily="34" charset="-122"/>
                <a:ea typeface="Microsoft YaHei" panose="020B0503020204020204" pitchFamily="34" charset="-122"/>
              </a:rPr>
              <a:t>汽车拥有率每百人</a:t>
            </a:r>
            <a:endParaRPr lang="zh-CN" altLang="en-US" sz="1200" dirty="0">
              <a:latin typeface="Microsoft YaHei" panose="020B0503020204020204" pitchFamily="34" charset="-122"/>
              <a:ea typeface="Microsoft YaHei" panose="020B0503020204020204" pitchFamily="34" charset="-122"/>
            </a:endParaRPr>
          </a:p>
        </p:txBody>
      </p:sp>
      <p:sp>
        <p:nvSpPr>
          <p:cNvPr id="9" name="TextBox 8"/>
          <p:cNvSpPr txBox="1"/>
          <p:nvPr/>
        </p:nvSpPr>
        <p:spPr>
          <a:xfrm>
            <a:off x="2411760" y="2825641"/>
            <a:ext cx="720080" cy="1320233"/>
          </a:xfrm>
          <a:prstGeom prst="rect">
            <a:avLst/>
          </a:prstGeom>
          <a:solidFill>
            <a:schemeClr val="bg1"/>
          </a:solidFill>
        </p:spPr>
        <p:txBody>
          <a:bodyPr wrap="square" rtlCol="0">
            <a:spAutoFit/>
          </a:bodyPr>
          <a:lstStyle/>
          <a:p>
            <a:pPr>
              <a:lnSpc>
                <a:spcPct val="114000"/>
              </a:lnSpc>
            </a:pPr>
            <a:r>
              <a:rPr lang="zh-CN" altLang="en-US" sz="1400" dirty="0" smtClean="0">
                <a:latin typeface="Microsoft YaHei" panose="020B0503020204020204" pitchFamily="34" charset="-122"/>
                <a:ea typeface="Microsoft YaHei" panose="020B0503020204020204" pitchFamily="34" charset="-122"/>
              </a:rPr>
              <a:t>中国</a:t>
            </a:r>
            <a:endParaRPr lang="en-US" altLang="zh-CN" sz="1400" dirty="0" smtClean="0">
              <a:latin typeface="Microsoft YaHei" panose="020B0503020204020204" pitchFamily="34" charset="-122"/>
              <a:ea typeface="Microsoft YaHei" panose="020B0503020204020204" pitchFamily="34" charset="-122"/>
            </a:endParaRPr>
          </a:p>
          <a:p>
            <a:pPr>
              <a:lnSpc>
                <a:spcPct val="114000"/>
              </a:lnSpc>
            </a:pPr>
            <a:r>
              <a:rPr lang="zh-CN" altLang="en-US" sz="1400" dirty="0" smtClean="0">
                <a:latin typeface="Microsoft YaHei" panose="020B0503020204020204" pitchFamily="34" charset="-122"/>
                <a:ea typeface="Microsoft YaHei" panose="020B0503020204020204" pitchFamily="34" charset="-122"/>
              </a:rPr>
              <a:t>英国</a:t>
            </a:r>
            <a:endParaRPr lang="en-US" altLang="zh-CN" sz="1400" dirty="0" smtClean="0">
              <a:latin typeface="Microsoft YaHei" panose="020B0503020204020204" pitchFamily="34" charset="-122"/>
              <a:ea typeface="Microsoft YaHei" panose="020B0503020204020204" pitchFamily="34" charset="-122"/>
            </a:endParaRPr>
          </a:p>
          <a:p>
            <a:pPr>
              <a:lnSpc>
                <a:spcPct val="114000"/>
              </a:lnSpc>
            </a:pPr>
            <a:r>
              <a:rPr lang="zh-CN" altLang="en-US" sz="1400" dirty="0" smtClean="0">
                <a:latin typeface="Microsoft YaHei" panose="020B0503020204020204" pitchFamily="34" charset="-122"/>
                <a:ea typeface="Microsoft YaHei" panose="020B0503020204020204" pitchFamily="34" charset="-122"/>
              </a:rPr>
              <a:t>日本</a:t>
            </a:r>
            <a:endParaRPr lang="en-US" altLang="zh-CN" sz="1400" dirty="0" smtClean="0">
              <a:latin typeface="Microsoft YaHei" panose="020B0503020204020204" pitchFamily="34" charset="-122"/>
              <a:ea typeface="Microsoft YaHei" panose="020B0503020204020204" pitchFamily="34" charset="-122"/>
            </a:endParaRPr>
          </a:p>
          <a:p>
            <a:pPr>
              <a:lnSpc>
                <a:spcPct val="114000"/>
              </a:lnSpc>
            </a:pPr>
            <a:r>
              <a:rPr lang="zh-CN" altLang="en-US" sz="1400" dirty="0" smtClean="0">
                <a:latin typeface="Microsoft YaHei" panose="020B0503020204020204" pitchFamily="34" charset="-122"/>
                <a:ea typeface="Microsoft YaHei" panose="020B0503020204020204" pitchFamily="34" charset="-122"/>
              </a:rPr>
              <a:t>美国</a:t>
            </a:r>
            <a:endParaRPr lang="en-US" altLang="zh-CN" sz="1400" dirty="0" smtClean="0">
              <a:latin typeface="Microsoft YaHei" panose="020B0503020204020204" pitchFamily="34" charset="-122"/>
              <a:ea typeface="Microsoft YaHei" panose="020B0503020204020204" pitchFamily="34" charset="-122"/>
            </a:endParaRPr>
          </a:p>
          <a:p>
            <a:pPr>
              <a:lnSpc>
                <a:spcPct val="114000"/>
              </a:lnSpc>
            </a:pPr>
            <a:r>
              <a:rPr lang="zh-CN" altLang="en-US" sz="1400" dirty="0" smtClean="0">
                <a:latin typeface="Microsoft YaHei" panose="020B0503020204020204" pitchFamily="34" charset="-122"/>
                <a:ea typeface="Microsoft YaHei" panose="020B0503020204020204" pitchFamily="34" charset="-122"/>
              </a:rPr>
              <a:t>瑞士</a:t>
            </a:r>
            <a:endParaRPr lang="zh-CN" altLang="en-US" sz="1400" dirty="0">
              <a:latin typeface="Microsoft YaHei" panose="020B0503020204020204" pitchFamily="34" charset="-122"/>
              <a:ea typeface="Microsoft YaHei" panose="020B0503020204020204" pitchFamily="34" charset="-122"/>
            </a:endParaRPr>
          </a:p>
        </p:txBody>
      </p:sp>
      <p:sp>
        <p:nvSpPr>
          <p:cNvPr id="10" name="TextBox 9"/>
          <p:cNvSpPr txBox="1"/>
          <p:nvPr/>
        </p:nvSpPr>
        <p:spPr>
          <a:xfrm>
            <a:off x="2699792" y="2060848"/>
            <a:ext cx="2520280" cy="338554"/>
          </a:xfrm>
          <a:prstGeom prst="rect">
            <a:avLst/>
          </a:prstGeom>
          <a:noFill/>
        </p:spPr>
        <p:txBody>
          <a:bodyPr wrap="square" rtlCol="0">
            <a:spAutoFit/>
          </a:bodyPr>
          <a:lstStyle/>
          <a:p>
            <a:r>
              <a:rPr lang="zh-CN" altLang="en-US" sz="1600" dirty="0" smtClean="0">
                <a:latin typeface="Microsoft YaHei" panose="020B0503020204020204" pitchFamily="34" charset="-122"/>
                <a:ea typeface="Microsoft YaHei" panose="020B0503020204020204" pitchFamily="34" charset="-122"/>
              </a:rPr>
              <a:t>人均能源消费</a:t>
            </a:r>
            <a:r>
              <a:rPr lang="en-US" altLang="zh-CN" sz="1600" dirty="0" smtClean="0">
                <a:latin typeface="Microsoft YaHei" panose="020B0503020204020204" pitchFamily="34" charset="-122"/>
                <a:ea typeface="Microsoft YaHei" panose="020B0503020204020204" pitchFamily="34" charset="-122"/>
              </a:rPr>
              <a:t>toe/c</a:t>
            </a:r>
            <a:endParaRPr lang="zh-CN" altLang="en-US" sz="1600" dirty="0">
              <a:latin typeface="Microsoft YaHei" panose="020B0503020204020204" pitchFamily="34" charset="-122"/>
              <a:ea typeface="Microsoft YaHei" panose="020B0503020204020204" pitchFamily="34" charset="-122"/>
            </a:endParaRPr>
          </a:p>
        </p:txBody>
      </p:sp>
      <p:sp>
        <p:nvSpPr>
          <p:cNvPr id="11" name="TextBox 10"/>
          <p:cNvSpPr txBox="1"/>
          <p:nvPr/>
        </p:nvSpPr>
        <p:spPr>
          <a:xfrm>
            <a:off x="4211960" y="6300028"/>
            <a:ext cx="4608512" cy="369332"/>
          </a:xfrm>
          <a:prstGeom prst="rect">
            <a:avLst/>
          </a:prstGeom>
          <a:noFill/>
        </p:spPr>
        <p:txBody>
          <a:bodyPr wrap="square" rtlCol="0">
            <a:spAutoFit/>
          </a:bodyPr>
          <a:lstStyle/>
          <a:p>
            <a:r>
              <a:rPr lang="en-US" altLang="zh-CN" dirty="0" smtClean="0">
                <a:latin typeface="Microsoft YaHei" panose="020B0503020204020204" pitchFamily="34" charset="-122"/>
                <a:ea typeface="Microsoft YaHei" panose="020B0503020204020204" pitchFamily="34" charset="-122"/>
              </a:rPr>
              <a:t>PAN </a:t>
            </a:r>
            <a:r>
              <a:rPr lang="en-US" altLang="zh-CN" dirty="0" err="1" smtClean="0">
                <a:latin typeface="Microsoft YaHei" panose="020B0503020204020204" pitchFamily="34" charset="-122"/>
                <a:ea typeface="Microsoft YaHei" panose="020B0503020204020204" pitchFamily="34" charset="-122"/>
              </a:rPr>
              <a:t>Jiahua</a:t>
            </a:r>
            <a:r>
              <a:rPr lang="en-US" altLang="zh-CN" dirty="0" smtClean="0">
                <a:latin typeface="Microsoft YaHei" panose="020B0503020204020204" pitchFamily="34" charset="-122"/>
                <a:ea typeface="Microsoft YaHei" panose="020B0503020204020204" pitchFamily="34" charset="-122"/>
              </a:rPr>
              <a:t>, 2014 </a:t>
            </a:r>
            <a:endParaRPr lang="zh-CN" altLang="en-US"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10854834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499350" cy="706090"/>
          </a:xfrm>
        </p:spPr>
        <p:txBody>
          <a:bodyPr>
            <a:normAutofit fontScale="90000"/>
          </a:bodyPr>
          <a:lstStyle/>
          <a:p>
            <a:r>
              <a:rPr lang="zh-CN" altLang="en-US" sz="3600" b="1" dirty="0">
                <a:solidFill>
                  <a:schemeClr val="tx1"/>
                </a:solidFill>
                <a:effectLst/>
                <a:latin typeface="Microsoft YaHei" panose="020B0503020204020204" pitchFamily="34" charset="-122"/>
                <a:ea typeface="Microsoft YaHei" panose="020B0503020204020204" pitchFamily="34" charset="-122"/>
              </a:rPr>
              <a:t>国家自主贡献：能力、身份与责任的</a:t>
            </a:r>
            <a:r>
              <a:rPr lang="zh-CN" altLang="en-US" sz="3600" b="1" dirty="0" smtClean="0">
                <a:solidFill>
                  <a:schemeClr val="tx1"/>
                </a:solidFill>
                <a:effectLst/>
                <a:latin typeface="Microsoft YaHei" panose="020B0503020204020204" pitchFamily="34" charset="-122"/>
                <a:ea typeface="Microsoft YaHei" panose="020B0503020204020204" pitchFamily="34" charset="-122"/>
              </a:rPr>
              <a:t>体现</a:t>
            </a:r>
            <a:endParaRPr lang="en-US" dirty="0">
              <a:solidFill>
                <a:schemeClr val="tx1"/>
              </a:solidFill>
            </a:endParaRPr>
          </a:p>
        </p:txBody>
      </p:sp>
      <p:sp>
        <p:nvSpPr>
          <p:cNvPr id="3" name="内容占位符 2"/>
          <p:cNvSpPr>
            <a:spLocks noGrp="1"/>
          </p:cNvSpPr>
          <p:nvPr>
            <p:ph idx="1"/>
          </p:nvPr>
        </p:nvSpPr>
        <p:spPr>
          <a:xfrm>
            <a:off x="1071538" y="1268760"/>
            <a:ext cx="7831460" cy="4800600"/>
          </a:xfrm>
        </p:spPr>
        <p:txBody>
          <a:bodyPr/>
          <a:lstStyle/>
          <a:p>
            <a:pPr>
              <a:lnSpc>
                <a:spcPct val="150000"/>
              </a:lnSpc>
            </a:pPr>
            <a:r>
              <a:rPr lang="zh-CN" altLang="en-US" sz="2000" b="1" dirty="0" smtClean="0">
                <a:latin typeface="Microsoft YaHei" panose="020B0503020204020204" pitchFamily="34" charset="-122"/>
                <a:ea typeface="Microsoft YaHei" panose="020B0503020204020204" pitchFamily="34" charset="-122"/>
              </a:rPr>
              <a:t>定位：</a:t>
            </a:r>
            <a:r>
              <a:rPr lang="zh-CN" altLang="en-US" sz="2000" dirty="0" smtClean="0">
                <a:latin typeface="Microsoft YaHei" panose="020B0503020204020204" pitchFamily="34" charset="-122"/>
                <a:ea typeface="Microsoft YaHei" panose="020B0503020204020204" pitchFamily="34" charset="-122"/>
              </a:rPr>
              <a:t>中国参与</a:t>
            </a:r>
            <a:r>
              <a:rPr lang="en-US" sz="2000" dirty="0" smtClean="0">
                <a:latin typeface="Microsoft YaHei" panose="020B0503020204020204" pitchFamily="34" charset="-122"/>
                <a:ea typeface="Microsoft YaHei" panose="020B0503020204020204" pitchFamily="34" charset="-122"/>
              </a:rPr>
              <a:t>2015</a:t>
            </a:r>
            <a:r>
              <a:rPr lang="zh-CN" altLang="en-US" sz="2000" dirty="0">
                <a:latin typeface="Microsoft YaHei" panose="020B0503020204020204" pitchFamily="34" charset="-122"/>
                <a:ea typeface="Microsoft YaHei" panose="020B0503020204020204" pitchFamily="34" charset="-122"/>
              </a:rPr>
              <a:t>气候</a:t>
            </a:r>
            <a:r>
              <a:rPr lang="zh-CN" altLang="en-US" sz="2000" dirty="0" smtClean="0">
                <a:latin typeface="Microsoft YaHei" panose="020B0503020204020204" pitchFamily="34" charset="-122"/>
                <a:ea typeface="Microsoft YaHei" panose="020B0503020204020204" pitchFamily="34" charset="-122"/>
              </a:rPr>
              <a:t>协议，仍然只能定位于发展中国家，按共区原则体现贡献</a:t>
            </a:r>
            <a:endParaRPr lang="en-US" altLang="zh-CN" sz="2000" dirty="0" smtClean="0">
              <a:latin typeface="Microsoft YaHei" panose="020B0503020204020204" pitchFamily="34" charset="-122"/>
              <a:ea typeface="Microsoft YaHei" panose="020B0503020204020204" pitchFamily="34" charset="-122"/>
            </a:endParaRPr>
          </a:p>
          <a:p>
            <a:pPr>
              <a:lnSpc>
                <a:spcPct val="150000"/>
              </a:lnSpc>
            </a:pPr>
            <a:r>
              <a:rPr lang="zh-CN" altLang="en-US" sz="2000" b="1" dirty="0">
                <a:latin typeface="Microsoft YaHei" panose="020B0503020204020204" pitchFamily="34" charset="-122"/>
                <a:ea typeface="Microsoft YaHei" panose="020B0503020204020204" pitchFamily="34" charset="-122"/>
              </a:rPr>
              <a:t>减</a:t>
            </a:r>
            <a:r>
              <a:rPr lang="zh-CN" altLang="en-US" sz="2000" b="1" dirty="0" smtClean="0">
                <a:latin typeface="Microsoft YaHei" panose="020B0503020204020204" pitchFamily="34" charset="-122"/>
                <a:ea typeface="Microsoft YaHei" panose="020B0503020204020204" pitchFamily="34" charset="-122"/>
              </a:rPr>
              <a:t>排行动目标：</a:t>
            </a:r>
            <a:r>
              <a:rPr lang="zh-CN" altLang="en-US" sz="2000" dirty="0" smtClean="0">
                <a:latin typeface="Microsoft YaHei" panose="020B0503020204020204" pitchFamily="34" charset="-122"/>
                <a:ea typeface="Microsoft YaHei" panose="020B0503020204020204" pitchFamily="34" charset="-122"/>
              </a:rPr>
              <a:t>作为</a:t>
            </a:r>
            <a:r>
              <a:rPr lang="zh-CN" altLang="en-US" sz="2000" dirty="0">
                <a:latin typeface="Microsoft YaHei" panose="020B0503020204020204" pitchFamily="34" charset="-122"/>
                <a:ea typeface="Microsoft YaHei" panose="020B0503020204020204" pitchFamily="34" charset="-122"/>
              </a:rPr>
              <a:t>尚不成熟、不稳定的发展中经济体，难以进行未来排放需求空间的精确判断，因此总量减排和总量控制目标</a:t>
            </a:r>
            <a:r>
              <a:rPr lang="zh-CN" altLang="en-US" sz="2000" dirty="0" smtClean="0">
                <a:latin typeface="Microsoft YaHei" panose="020B0503020204020204" pitchFamily="34" charset="-122"/>
                <a:ea typeface="Microsoft YaHei" panose="020B0503020204020204" pitchFamily="34" charset="-122"/>
              </a:rPr>
              <a:t>都具有不确定性，</a:t>
            </a:r>
            <a:r>
              <a:rPr lang="zh-CN" altLang="en-US" sz="2000" dirty="0">
                <a:latin typeface="Microsoft YaHei" panose="020B0503020204020204" pitchFamily="34" charset="-122"/>
                <a:ea typeface="Microsoft YaHei" panose="020B0503020204020204" pitchFamily="34" charset="-122"/>
              </a:rPr>
              <a:t>更大力度的相对减排目标可能性更</a:t>
            </a:r>
            <a:r>
              <a:rPr lang="zh-CN" altLang="en-US" sz="2000" dirty="0" smtClean="0">
                <a:latin typeface="Microsoft YaHei" panose="020B0503020204020204" pitchFamily="34" charset="-122"/>
                <a:ea typeface="Microsoft YaHei" panose="020B0503020204020204" pitchFamily="34" charset="-122"/>
              </a:rPr>
              <a:t>大</a:t>
            </a:r>
            <a:endParaRPr lang="en-US" altLang="zh-CN" sz="2000" dirty="0" smtClean="0">
              <a:latin typeface="Microsoft YaHei" panose="020B0503020204020204" pitchFamily="34" charset="-122"/>
              <a:ea typeface="Microsoft YaHei" panose="020B0503020204020204" pitchFamily="34" charset="-122"/>
            </a:endParaRPr>
          </a:p>
          <a:p>
            <a:pPr>
              <a:lnSpc>
                <a:spcPct val="150000"/>
              </a:lnSpc>
            </a:pPr>
            <a:r>
              <a:rPr lang="zh-CN" altLang="en-US" sz="2000" b="1" dirty="0" smtClean="0">
                <a:latin typeface="Microsoft YaHei" panose="020B0503020204020204" pitchFamily="34" charset="-122"/>
                <a:ea typeface="Microsoft YaHei" panose="020B0503020204020204" pitchFamily="34" charset="-122"/>
              </a:rPr>
              <a:t>排放峰值：</a:t>
            </a:r>
            <a:r>
              <a:rPr lang="zh-CN" altLang="en-US" sz="2000" dirty="0" smtClean="0">
                <a:latin typeface="Microsoft YaHei" panose="020B0503020204020204" pitchFamily="34" charset="-122"/>
                <a:ea typeface="Microsoft YaHei" panose="020B0503020204020204" pitchFamily="34" charset="-122"/>
              </a:rPr>
              <a:t>争议</a:t>
            </a:r>
            <a:r>
              <a:rPr lang="zh-CN" altLang="en-US" sz="2000" dirty="0">
                <a:latin typeface="Microsoft YaHei" panose="020B0503020204020204" pitchFamily="34" charset="-122"/>
                <a:ea typeface="Microsoft YaHei" panose="020B0503020204020204" pitchFamily="34" charset="-122"/>
              </a:rPr>
              <a:t>很大，</a:t>
            </a:r>
            <a:r>
              <a:rPr lang="zh-CN" altLang="en-US" sz="2000" dirty="0" smtClean="0">
                <a:latin typeface="Microsoft YaHei" panose="020B0503020204020204" pitchFamily="34" charset="-122"/>
                <a:ea typeface="Microsoft YaHei" panose="020B0503020204020204" pitchFamily="34" charset="-122"/>
              </a:rPr>
              <a:t>但国际</a:t>
            </a:r>
            <a:r>
              <a:rPr lang="zh-CN" altLang="en-US" sz="2000" dirty="0">
                <a:latin typeface="Microsoft YaHei" panose="020B0503020204020204" pitchFamily="34" charset="-122"/>
                <a:ea typeface="Microsoft YaHei" panose="020B0503020204020204" pitchFamily="34" charset="-122"/>
              </a:rPr>
              <a:t>社会希望中国尽早</a:t>
            </a:r>
            <a:r>
              <a:rPr lang="zh-CN" altLang="en-US" sz="2000" dirty="0" smtClean="0">
                <a:latin typeface="Microsoft YaHei" panose="020B0503020204020204" pitchFamily="34" charset="-122"/>
                <a:ea typeface="Microsoft YaHei" panose="020B0503020204020204" pitchFamily="34" charset="-122"/>
              </a:rPr>
              <a:t>明确。</a:t>
            </a:r>
            <a:r>
              <a:rPr lang="zh-CN" altLang="en-US" sz="2000" dirty="0">
                <a:latin typeface="Microsoft YaHei" panose="020B0503020204020204" pitchFamily="34" charset="-122"/>
                <a:ea typeface="Microsoft YaHei" panose="020B0503020204020204" pitchFamily="34" charset="-122"/>
              </a:rPr>
              <a:t>从目前的研究成果来看，中国的工业化、城市化进程、人口的峰值、能源需求和能源结构的调整以及居民能源消费的基本稳定都指向了一个</a:t>
            </a:r>
            <a:r>
              <a:rPr lang="zh-CN" altLang="en-US" sz="2000" dirty="0" smtClean="0">
                <a:latin typeface="Microsoft YaHei" panose="020B0503020204020204" pitchFamily="34" charset="-122"/>
                <a:ea typeface="Microsoft YaHei" panose="020B0503020204020204" pitchFamily="34" charset="-122"/>
              </a:rPr>
              <a:t>大致的  </a:t>
            </a:r>
            <a:r>
              <a:rPr lang="zh-CN" altLang="en-US" sz="2800" b="1" dirty="0" smtClean="0">
                <a:solidFill>
                  <a:srgbClr val="FF0000"/>
                </a:solidFill>
                <a:latin typeface="Microsoft YaHei" panose="020B0503020204020204" pitchFamily="34" charset="-122"/>
                <a:ea typeface="Microsoft YaHei" panose="020B0503020204020204" pitchFamily="34" charset="-122"/>
              </a:rPr>
              <a:t>时间</a:t>
            </a:r>
            <a:r>
              <a:rPr lang="zh-CN" altLang="en-US" sz="2800" b="1" dirty="0">
                <a:solidFill>
                  <a:srgbClr val="FF0000"/>
                </a:solidFill>
                <a:latin typeface="Microsoft YaHei" panose="020B0503020204020204" pitchFamily="34" charset="-122"/>
                <a:ea typeface="Microsoft YaHei" panose="020B0503020204020204" pitchFamily="34" charset="-122"/>
              </a:rPr>
              <a:t>范围</a:t>
            </a:r>
            <a:r>
              <a:rPr lang="zh-CN" altLang="en-US" sz="2800" b="1" dirty="0" smtClean="0">
                <a:solidFill>
                  <a:srgbClr val="FF0000"/>
                </a:solidFill>
                <a:latin typeface="Microsoft YaHei" panose="020B0503020204020204" pitchFamily="34" charset="-122"/>
                <a:ea typeface="Microsoft YaHei" panose="020B0503020204020204" pitchFamily="34" charset="-122"/>
              </a:rPr>
              <a:t>即 </a:t>
            </a:r>
            <a:r>
              <a:rPr lang="en-US" sz="2800" b="1" dirty="0" smtClean="0">
                <a:solidFill>
                  <a:srgbClr val="FF0000"/>
                </a:solidFill>
                <a:latin typeface="Microsoft YaHei" panose="020B0503020204020204" pitchFamily="34" charset="-122"/>
                <a:ea typeface="Microsoft YaHei" panose="020B0503020204020204" pitchFamily="34" charset="-122"/>
              </a:rPr>
              <a:t>2025  -  2040</a:t>
            </a:r>
            <a:r>
              <a:rPr lang="zh-CN" altLang="en-US" sz="2800" b="1" dirty="0" smtClean="0">
                <a:solidFill>
                  <a:srgbClr val="FF0000"/>
                </a:solidFill>
                <a:latin typeface="Microsoft YaHei" panose="020B0503020204020204" pitchFamily="34" charset="-122"/>
                <a:ea typeface="Microsoft YaHei" panose="020B0503020204020204" pitchFamily="34" charset="-122"/>
              </a:rPr>
              <a:t>年</a:t>
            </a:r>
            <a:r>
              <a:rPr lang="zh-CN" altLang="en-US" sz="2000" dirty="0">
                <a:latin typeface="Microsoft YaHei" panose="020B0503020204020204" pitchFamily="34" charset="-122"/>
                <a:ea typeface="Microsoft YaHei" panose="020B0503020204020204" pitchFamily="34" charset="-122"/>
              </a:rPr>
              <a:t>，当这些导致能源消费和温室气体排放的因素逐步达到峰值或者稳定的时候，中国的排放峰值才可能</a:t>
            </a:r>
            <a:r>
              <a:rPr lang="zh-CN" altLang="en-US" sz="2000" dirty="0" smtClean="0">
                <a:latin typeface="Microsoft YaHei" panose="020B0503020204020204" pitchFamily="34" charset="-122"/>
                <a:ea typeface="Microsoft YaHei" panose="020B0503020204020204" pitchFamily="34" charset="-122"/>
              </a:rPr>
              <a:t>实现</a:t>
            </a:r>
            <a:endParaRPr lang="en-US" altLang="zh-CN" sz="2000" dirty="0" smtClean="0">
              <a:latin typeface="Microsoft YaHei" panose="020B0503020204020204" pitchFamily="34" charset="-122"/>
              <a:ea typeface="Microsoft YaHei" panose="020B0503020204020204" pitchFamily="34" charset="-122"/>
            </a:endParaRPr>
          </a:p>
          <a:p>
            <a:endParaRPr lang="en-US" dirty="0"/>
          </a:p>
        </p:txBody>
      </p:sp>
    </p:spTree>
    <p:extLst>
      <p:ext uri="{BB962C8B-B14F-4D97-AF65-F5344CB8AC3E}">
        <p14:creationId xmlns="" xmlns:p14="http://schemas.microsoft.com/office/powerpoint/2010/main" val="23165586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100" y="44624"/>
            <a:ext cx="7499350" cy="1143000"/>
          </a:xfrm>
        </p:spPr>
        <p:txBody>
          <a:bodyPr>
            <a:normAutofit/>
          </a:bodyPr>
          <a:lstStyle/>
          <a:p>
            <a:r>
              <a:rPr lang="zh-CN" altLang="en-US" sz="3200" b="1" dirty="0">
                <a:solidFill>
                  <a:schemeClr val="tx1"/>
                </a:solidFill>
                <a:effectLst/>
                <a:latin typeface="Microsoft YaHei" panose="020B0503020204020204" pitchFamily="34" charset="-122"/>
                <a:ea typeface="Microsoft YaHei" panose="020B0503020204020204" pitchFamily="34" charset="-122"/>
              </a:rPr>
              <a:t>国家自主贡献</a:t>
            </a:r>
            <a:endParaRPr lang="en-US" sz="3200" dirty="0"/>
          </a:p>
        </p:txBody>
      </p:sp>
      <p:sp>
        <p:nvSpPr>
          <p:cNvPr id="3" name="内容占位符 2"/>
          <p:cNvSpPr>
            <a:spLocks noGrp="1"/>
          </p:cNvSpPr>
          <p:nvPr>
            <p:ph idx="1"/>
          </p:nvPr>
        </p:nvSpPr>
        <p:spPr>
          <a:xfrm>
            <a:off x="1259632" y="1052736"/>
            <a:ext cx="7674818" cy="4800600"/>
          </a:xfrm>
        </p:spPr>
        <p:txBody>
          <a:bodyPr/>
          <a:lstStyle/>
          <a:p>
            <a:pPr>
              <a:lnSpc>
                <a:spcPct val="120000"/>
              </a:lnSpc>
            </a:pPr>
            <a:r>
              <a:rPr lang="zh-CN" altLang="en-US" sz="2000" b="1" dirty="0" smtClean="0">
                <a:latin typeface="Microsoft YaHei" panose="020B0503020204020204" pitchFamily="34" charset="-122"/>
                <a:ea typeface="Microsoft YaHei" panose="020B0503020204020204" pitchFamily="34" charset="-122"/>
              </a:rPr>
              <a:t>资金：</a:t>
            </a:r>
            <a:r>
              <a:rPr lang="zh-CN" altLang="en-US" sz="2000" dirty="0" smtClean="0">
                <a:latin typeface="Microsoft YaHei" panose="020B0503020204020204" pitchFamily="34" charset="-122"/>
                <a:ea typeface="Microsoft YaHei" panose="020B0503020204020204" pitchFamily="34" charset="-122"/>
              </a:rPr>
              <a:t>部分</a:t>
            </a:r>
            <a:r>
              <a:rPr lang="zh-CN" altLang="en-US" sz="2000" dirty="0">
                <a:latin typeface="Microsoft YaHei" panose="020B0503020204020204" pitchFamily="34" charset="-122"/>
                <a:ea typeface="Microsoft YaHei" panose="020B0503020204020204" pitchFamily="34" charset="-122"/>
              </a:rPr>
              <a:t>国家对</a:t>
            </a:r>
            <a:r>
              <a:rPr lang="en-US" sz="2000" dirty="0">
                <a:latin typeface="Microsoft YaHei" panose="020B0503020204020204" pitchFamily="34" charset="-122"/>
                <a:ea typeface="Microsoft YaHei" panose="020B0503020204020204" pitchFamily="34" charset="-122"/>
              </a:rPr>
              <a:t>2020</a:t>
            </a:r>
            <a:r>
              <a:rPr lang="zh-CN" altLang="en-US" sz="2000" dirty="0">
                <a:latin typeface="Microsoft YaHei" panose="020B0503020204020204" pitchFamily="34" charset="-122"/>
                <a:ea typeface="Microsoft YaHei" panose="020B0503020204020204" pitchFamily="34" charset="-122"/>
              </a:rPr>
              <a:t>年后中国成为供资主体寄予期望</a:t>
            </a:r>
            <a:r>
              <a:rPr lang="zh-CN" altLang="en-US" sz="2000" dirty="0" smtClean="0">
                <a:latin typeface="Microsoft YaHei" panose="020B0503020204020204" pitchFamily="34" charset="-122"/>
                <a:ea typeface="Microsoft YaHei" panose="020B0503020204020204" pitchFamily="34" charset="-122"/>
              </a:rPr>
              <a:t>，高丽副总理在联大峰会也提出中国将建立南南合作基金，但</a:t>
            </a:r>
            <a:r>
              <a:rPr lang="zh-CN" altLang="en-US" sz="2000" dirty="0">
                <a:latin typeface="Microsoft YaHei" panose="020B0503020204020204" pitchFamily="34" charset="-122"/>
                <a:ea typeface="Microsoft YaHei" panose="020B0503020204020204" pitchFamily="34" charset="-122"/>
              </a:rPr>
              <a:t>作为发展中国家，中国在</a:t>
            </a:r>
            <a:r>
              <a:rPr lang="en-US" sz="2000" dirty="0">
                <a:latin typeface="Microsoft YaHei" panose="020B0503020204020204" pitchFamily="34" charset="-122"/>
                <a:ea typeface="Microsoft YaHei" panose="020B0503020204020204" pitchFamily="34" charset="-122"/>
              </a:rPr>
              <a:t>2015</a:t>
            </a:r>
            <a:r>
              <a:rPr lang="zh-CN" altLang="en-US" sz="2000" dirty="0">
                <a:latin typeface="Microsoft YaHei" panose="020B0503020204020204" pitchFamily="34" charset="-122"/>
                <a:ea typeface="Microsoft YaHei" panose="020B0503020204020204" pitchFamily="34" charset="-122"/>
              </a:rPr>
              <a:t>气候协议下的资金贡献应该会与其发展中国家定位和责任义务</a:t>
            </a:r>
            <a:r>
              <a:rPr lang="zh-CN" altLang="en-US" sz="2000" dirty="0" smtClean="0">
                <a:latin typeface="Microsoft YaHei" panose="020B0503020204020204" pitchFamily="34" charset="-122"/>
                <a:ea typeface="Microsoft YaHei" panose="020B0503020204020204" pitchFamily="34" charset="-122"/>
              </a:rPr>
              <a:t>相符</a:t>
            </a:r>
            <a:endParaRPr lang="en-US" altLang="zh-CN" sz="2000" dirty="0" smtClean="0">
              <a:latin typeface="Microsoft YaHei" panose="020B0503020204020204" pitchFamily="34" charset="-122"/>
              <a:ea typeface="Microsoft YaHei" panose="020B0503020204020204" pitchFamily="34" charset="-122"/>
            </a:endParaRPr>
          </a:p>
          <a:p>
            <a:pPr>
              <a:lnSpc>
                <a:spcPct val="120000"/>
              </a:lnSpc>
            </a:pPr>
            <a:endParaRPr lang="en-US" altLang="zh-CN" sz="2000" dirty="0">
              <a:latin typeface="Microsoft YaHei" panose="020B0503020204020204" pitchFamily="34" charset="-122"/>
              <a:ea typeface="Microsoft YaHei" panose="020B0503020204020204" pitchFamily="34" charset="-122"/>
            </a:endParaRPr>
          </a:p>
          <a:p>
            <a:pPr>
              <a:lnSpc>
                <a:spcPct val="120000"/>
              </a:lnSpc>
            </a:pPr>
            <a:r>
              <a:rPr lang="zh-CN" altLang="en-US" sz="2000" b="1" dirty="0" smtClean="0">
                <a:latin typeface="Microsoft YaHei" panose="020B0503020204020204" pitchFamily="34" charset="-122"/>
                <a:ea typeface="Microsoft YaHei" panose="020B0503020204020204" pitchFamily="34" charset="-122"/>
              </a:rPr>
              <a:t>尊重国情，促进互信：</a:t>
            </a:r>
            <a:r>
              <a:rPr lang="en-US" sz="2000" dirty="0" smtClean="0">
                <a:latin typeface="Microsoft YaHei" panose="020B0503020204020204" pitchFamily="34" charset="-122"/>
                <a:ea typeface="Microsoft YaHei" panose="020B0503020204020204" pitchFamily="34" charset="-122"/>
              </a:rPr>
              <a:t>2015</a:t>
            </a:r>
            <a:r>
              <a:rPr lang="zh-CN" altLang="en-US" sz="2000" dirty="0">
                <a:latin typeface="Microsoft YaHei" panose="020B0503020204020204" pitchFamily="34" charset="-122"/>
                <a:ea typeface="Microsoft YaHei" panose="020B0503020204020204" pitchFamily="34" charset="-122"/>
              </a:rPr>
              <a:t>气候协议中，对中国任何超出发展中国家定位的预期，不仅缺乏现实基础，甚至会触及信任基础，滞缓谈判进程。国际气候治理，需要在公平的基础上相互尊重国情、相互理解和相互信任，通过齐心协作、互通有无实现经济发展与保护气候、环境的共赢。</a:t>
            </a:r>
            <a:endParaRPr lang="en-US" sz="2000" dirty="0">
              <a:latin typeface="Microsoft YaHei" panose="020B0503020204020204" pitchFamily="34" charset="-122"/>
              <a:ea typeface="Microsoft YaHei" panose="020B0503020204020204" pitchFamily="34" charset="-122"/>
            </a:endParaRPr>
          </a:p>
          <a:p>
            <a:endParaRPr lang="en-US" dirty="0"/>
          </a:p>
        </p:txBody>
      </p:sp>
      <p:pic>
        <p:nvPicPr>
          <p:cNvPr id="4" name="图片 3"/>
          <p:cNvPicPr>
            <a:picLocks noChangeAspect="1"/>
          </p:cNvPicPr>
          <p:nvPr/>
        </p:nvPicPr>
        <p:blipFill rotWithShape="1">
          <a:blip r:embed="rId2" cstate="print">
            <a:extLst>
              <a:ext uri="{28A0092B-C50C-407E-A947-70E740481C1C}">
                <a14:useLocalDpi xmlns="" xmlns:a14="http://schemas.microsoft.com/office/drawing/2010/main" val="0"/>
              </a:ext>
            </a:extLst>
          </a:blip>
          <a:srcRect t="62783"/>
          <a:stretch/>
        </p:blipFill>
        <p:spPr>
          <a:xfrm>
            <a:off x="1001440" y="4985598"/>
            <a:ext cx="8064896" cy="1888624"/>
          </a:xfrm>
          <a:prstGeom prst="rect">
            <a:avLst/>
          </a:prstGeom>
          <a:effectLst>
            <a:softEdge rad="635000"/>
          </a:effectLst>
        </p:spPr>
      </p:pic>
    </p:spTree>
    <p:extLst>
      <p:ext uri="{BB962C8B-B14F-4D97-AF65-F5344CB8AC3E}">
        <p14:creationId xmlns="" xmlns:p14="http://schemas.microsoft.com/office/powerpoint/2010/main" val="13223941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en-US"/>
          </a:p>
        </p:txBody>
      </p:sp>
      <p:sp>
        <p:nvSpPr>
          <p:cNvPr id="3" name="内容占位符 2"/>
          <p:cNvSpPr>
            <a:spLocks noGrp="1"/>
          </p:cNvSpPr>
          <p:nvPr>
            <p:ph idx="1"/>
          </p:nvPr>
        </p:nvSpPr>
        <p:spPr>
          <a:xfrm>
            <a:off x="2843808" y="2348880"/>
            <a:ext cx="6090642" cy="3899520"/>
          </a:xfrm>
        </p:spPr>
        <p:txBody>
          <a:bodyPr/>
          <a:lstStyle/>
          <a:p>
            <a:pPr marL="82550" indent="0">
              <a:buNone/>
            </a:pPr>
            <a:r>
              <a:rPr lang="zh-CN" altLang="en-US" sz="8800" dirty="0" smtClean="0">
                <a:latin typeface="Microsoft YaHei" panose="020B0503020204020204" pitchFamily="34" charset="-122"/>
                <a:ea typeface="Microsoft YaHei" panose="020B0503020204020204" pitchFamily="34" charset="-122"/>
              </a:rPr>
              <a:t>谢  谢</a:t>
            </a:r>
            <a:endParaRPr lang="en-US" sz="88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1966086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a:spLocks noChangeArrowheads="1"/>
          </p:cNvSpPr>
          <p:nvPr/>
        </p:nvSpPr>
        <p:spPr bwMode="auto">
          <a:xfrm>
            <a:off x="6084168" y="1628800"/>
            <a:ext cx="2664296" cy="4680521"/>
          </a:xfrm>
          <a:prstGeom prst="roundRect">
            <a:avLst>
              <a:gd name="adj" fmla="val 16667"/>
            </a:avLst>
          </a:prstGeom>
          <a:noFill/>
          <a:ln w="25400" algn="ctr">
            <a:solidFill>
              <a:srgbClr val="660033"/>
            </a:solidFill>
            <a:round/>
            <a:headEnd/>
            <a:tailEnd/>
          </a:ln>
        </p:spPr>
        <p:txBody>
          <a:bodyPr anchor="ctr"/>
          <a:lstStyle/>
          <a:p>
            <a:pPr>
              <a:lnSpc>
                <a:spcPct val="150000"/>
              </a:lnSpc>
              <a:defRPr/>
            </a:pPr>
            <a:r>
              <a:rPr lang="zh-CN" altLang="en-US" sz="2000" b="1" dirty="0" smtClean="0">
                <a:solidFill>
                  <a:srgbClr val="000066"/>
                </a:solidFill>
                <a:latin typeface="Microsoft YaHei" panose="020B0503020204020204" pitchFamily="34" charset="-122"/>
                <a:ea typeface="Microsoft YaHei" panose="020B0503020204020204" pitchFamily="34" charset="-122"/>
                <a:cs typeface="Times New Roman" pitchFamily="18" charset="0"/>
              </a:rPr>
              <a:t>未来态势：</a:t>
            </a:r>
            <a:r>
              <a:rPr lang="zh-CN" altLang="zh-CN" sz="2000" dirty="0" smtClean="0">
                <a:solidFill>
                  <a:srgbClr val="000066"/>
                </a:solidFill>
                <a:latin typeface="Microsoft YaHei" panose="020B0503020204020204" pitchFamily="34" charset="-122"/>
                <a:ea typeface="Microsoft YaHei" panose="020B0503020204020204" pitchFamily="34" charset="-122"/>
                <a:cs typeface="Times New Roman" pitchFamily="18" charset="0"/>
              </a:rPr>
              <a:t>与</a:t>
            </a:r>
            <a:r>
              <a:rPr lang="en-US" altLang="zh-CN" sz="2000" dirty="0">
                <a:solidFill>
                  <a:srgbClr val="000066"/>
                </a:solidFill>
                <a:latin typeface="Microsoft YaHei" panose="020B0503020204020204" pitchFamily="34" charset="-122"/>
                <a:ea typeface="Microsoft YaHei" panose="020B0503020204020204" pitchFamily="34" charset="-122"/>
                <a:cs typeface="Times New Roman" pitchFamily="18" charset="0"/>
              </a:rPr>
              <a:t>1986</a:t>
            </a:r>
            <a:r>
              <a:rPr lang="zh-CN" altLang="zh-CN" sz="2000" dirty="0">
                <a:solidFill>
                  <a:srgbClr val="000066"/>
                </a:solidFill>
                <a:latin typeface="Microsoft YaHei" panose="020B0503020204020204" pitchFamily="34" charset="-122"/>
                <a:ea typeface="Microsoft YaHei" panose="020B0503020204020204" pitchFamily="34" charset="-122"/>
                <a:cs typeface="Times New Roman" pitchFamily="18" charset="0"/>
              </a:rPr>
              <a:t>−</a:t>
            </a:r>
            <a:r>
              <a:rPr lang="en-US" altLang="zh-CN" sz="2000" dirty="0">
                <a:solidFill>
                  <a:srgbClr val="000066"/>
                </a:solidFill>
                <a:latin typeface="Microsoft YaHei" panose="020B0503020204020204" pitchFamily="34" charset="-122"/>
                <a:ea typeface="Microsoft YaHei" panose="020B0503020204020204" pitchFamily="34" charset="-122"/>
                <a:cs typeface="Times New Roman" pitchFamily="18" charset="0"/>
              </a:rPr>
              <a:t>2005</a:t>
            </a:r>
            <a:r>
              <a:rPr lang="zh-CN" altLang="zh-CN" sz="2000" dirty="0">
                <a:solidFill>
                  <a:srgbClr val="000066"/>
                </a:solidFill>
                <a:latin typeface="Microsoft YaHei" panose="020B0503020204020204" pitchFamily="34" charset="-122"/>
                <a:ea typeface="Microsoft YaHei" panose="020B0503020204020204" pitchFamily="34" charset="-122"/>
                <a:cs typeface="Times New Roman" pitchFamily="18" charset="0"/>
              </a:rPr>
              <a:t>年相比，预计</a:t>
            </a:r>
            <a:r>
              <a:rPr lang="en-US" altLang="zh-CN" sz="2000" dirty="0">
                <a:solidFill>
                  <a:srgbClr val="000066"/>
                </a:solidFill>
                <a:latin typeface="Microsoft YaHei" panose="020B0503020204020204" pitchFamily="34" charset="-122"/>
                <a:ea typeface="Microsoft YaHei" panose="020B0503020204020204" pitchFamily="34" charset="-122"/>
                <a:cs typeface="Times New Roman" pitchFamily="18" charset="0"/>
              </a:rPr>
              <a:t>2081−2100</a:t>
            </a:r>
            <a:r>
              <a:rPr lang="zh-CN" altLang="zh-CN" sz="2000" dirty="0" smtClean="0">
                <a:solidFill>
                  <a:srgbClr val="000066"/>
                </a:solidFill>
                <a:latin typeface="Microsoft YaHei" panose="020B0503020204020204" pitchFamily="34" charset="-122"/>
                <a:ea typeface="Microsoft YaHei" panose="020B0503020204020204" pitchFamily="34" charset="-122"/>
                <a:cs typeface="Times New Roman" pitchFamily="18" charset="0"/>
              </a:rPr>
              <a:t>年</a:t>
            </a:r>
            <a:r>
              <a:rPr lang="zh-CN" altLang="en-US" sz="2000" dirty="0" smtClean="0">
                <a:solidFill>
                  <a:srgbClr val="000066"/>
                </a:solidFill>
                <a:latin typeface="Microsoft YaHei" panose="020B0503020204020204" pitchFamily="34" charset="-122"/>
                <a:ea typeface="Microsoft YaHei" panose="020B0503020204020204" pitchFamily="34" charset="-122"/>
                <a:cs typeface="Times New Roman" pitchFamily="18" charset="0"/>
              </a:rPr>
              <a:t>全球温升：</a:t>
            </a:r>
            <a:endParaRPr lang="en-US" altLang="zh-CN" sz="2000" dirty="0" smtClean="0">
              <a:solidFill>
                <a:srgbClr val="000066"/>
              </a:solidFill>
              <a:latin typeface="Microsoft YaHei" panose="020B0503020204020204" pitchFamily="34" charset="-122"/>
              <a:ea typeface="Microsoft YaHei" panose="020B0503020204020204" pitchFamily="34" charset="-122"/>
              <a:cs typeface="Times New Roman" pitchFamily="18" charset="0"/>
            </a:endParaRPr>
          </a:p>
          <a:p>
            <a:pPr marL="342900" indent="-342900">
              <a:lnSpc>
                <a:spcPct val="150000"/>
              </a:lnSpc>
              <a:buFont typeface="Arial" panose="020B0604020202020204" pitchFamily="34" charset="0"/>
              <a:buChar char="•"/>
              <a:defRPr/>
            </a:pPr>
            <a:r>
              <a:rPr lang="zh-CN" altLang="zh-CN" sz="2000" dirty="0" smtClean="0">
                <a:solidFill>
                  <a:srgbClr val="000066"/>
                </a:solidFill>
                <a:latin typeface="Microsoft YaHei" panose="020B0503020204020204" pitchFamily="34" charset="-122"/>
                <a:ea typeface="Microsoft YaHei" panose="020B0503020204020204" pitchFamily="34" charset="-122"/>
                <a:cs typeface="Times New Roman" pitchFamily="18" charset="0"/>
              </a:rPr>
              <a:t>全球</a:t>
            </a:r>
            <a:r>
              <a:rPr lang="zh-CN" altLang="zh-CN" sz="2000" dirty="0">
                <a:solidFill>
                  <a:srgbClr val="000066"/>
                </a:solidFill>
                <a:latin typeface="Microsoft YaHei" panose="020B0503020204020204" pitchFamily="34" charset="-122"/>
                <a:ea typeface="Microsoft YaHei" panose="020B0503020204020204" pitchFamily="34" charset="-122"/>
                <a:cs typeface="Times New Roman" pitchFamily="18" charset="0"/>
              </a:rPr>
              <a:t>平均表面温度</a:t>
            </a:r>
            <a:r>
              <a:rPr lang="zh-CN" altLang="en-US" sz="2000" dirty="0">
                <a:solidFill>
                  <a:srgbClr val="000066"/>
                </a:solidFill>
                <a:latin typeface="Microsoft YaHei" panose="020B0503020204020204" pitchFamily="34" charset="-122"/>
                <a:ea typeface="Microsoft YaHei" panose="020B0503020204020204" pitchFamily="34" charset="-122"/>
                <a:cs typeface="Times New Roman" pitchFamily="18" charset="0"/>
              </a:rPr>
              <a:t>可能</a:t>
            </a:r>
            <a:r>
              <a:rPr lang="zh-CN" altLang="zh-CN" sz="2000" dirty="0">
                <a:solidFill>
                  <a:srgbClr val="000066"/>
                </a:solidFill>
                <a:latin typeface="Microsoft YaHei" panose="020B0503020204020204" pitchFamily="34" charset="-122"/>
                <a:ea typeface="Microsoft YaHei" panose="020B0503020204020204" pitchFamily="34" charset="-122"/>
                <a:cs typeface="Times New Roman" pitchFamily="18" charset="0"/>
              </a:rPr>
              <a:t>上</a:t>
            </a:r>
            <a:r>
              <a:rPr lang="zh-CN" altLang="en-US" sz="2000" dirty="0">
                <a:solidFill>
                  <a:srgbClr val="000066"/>
                </a:solidFill>
                <a:latin typeface="Microsoft YaHei" panose="020B0503020204020204" pitchFamily="34" charset="-122"/>
                <a:ea typeface="Microsoft YaHei" panose="020B0503020204020204" pitchFamily="34" charset="-122"/>
                <a:cs typeface="Times New Roman" pitchFamily="18" charset="0"/>
              </a:rPr>
              <a:t>升</a:t>
            </a:r>
            <a:r>
              <a:rPr lang="en-US" altLang="zh-CN" sz="2400" b="1" dirty="0">
                <a:solidFill>
                  <a:srgbClr val="C00000"/>
                </a:solidFill>
                <a:latin typeface="Microsoft YaHei" panose="020B0503020204020204" pitchFamily="34" charset="-122"/>
                <a:ea typeface="Microsoft YaHei" panose="020B0503020204020204" pitchFamily="34" charset="-122"/>
                <a:cs typeface="Times New Roman" pitchFamily="18" charset="0"/>
              </a:rPr>
              <a:t>0.3</a:t>
            </a:r>
            <a:r>
              <a:rPr lang="zh-CN" altLang="zh-CN" sz="2400" b="1" dirty="0">
                <a:solidFill>
                  <a:srgbClr val="C00000"/>
                </a:solidFill>
                <a:latin typeface="Microsoft YaHei" panose="020B0503020204020204" pitchFamily="34" charset="-122"/>
                <a:ea typeface="Microsoft YaHei" panose="020B0503020204020204" pitchFamily="34" charset="-122"/>
                <a:cs typeface="Times New Roman" pitchFamily="18" charset="0"/>
              </a:rPr>
              <a:t>−</a:t>
            </a:r>
            <a:r>
              <a:rPr lang="en-US" altLang="zh-CN" sz="2400" b="1" dirty="0">
                <a:solidFill>
                  <a:srgbClr val="C00000"/>
                </a:solidFill>
                <a:latin typeface="Microsoft YaHei" panose="020B0503020204020204" pitchFamily="34" charset="-122"/>
                <a:ea typeface="Microsoft YaHei" panose="020B0503020204020204" pitchFamily="34" charset="-122"/>
                <a:cs typeface="Times New Roman" pitchFamily="18" charset="0"/>
              </a:rPr>
              <a:t>4.8</a:t>
            </a:r>
            <a:r>
              <a:rPr lang="en-US" altLang="zh-CN" sz="2400" b="1" dirty="0" smtClean="0">
                <a:solidFill>
                  <a:srgbClr val="C00000"/>
                </a:solidFill>
                <a:latin typeface="Microsoft YaHei" panose="020B0503020204020204" pitchFamily="34" charset="-122"/>
                <a:ea typeface="Microsoft YaHei" panose="020B0503020204020204" pitchFamily="34" charset="-122"/>
                <a:cs typeface="Times New Roman" pitchFamily="18" charset="0"/>
              </a:rPr>
              <a:t>℃</a:t>
            </a:r>
            <a:endParaRPr lang="en-US" altLang="zh-CN" sz="2000" b="1" dirty="0" smtClean="0">
              <a:solidFill>
                <a:srgbClr val="C00000"/>
              </a:solidFill>
              <a:latin typeface="Microsoft YaHei" panose="020B0503020204020204" pitchFamily="34" charset="-122"/>
              <a:ea typeface="Microsoft YaHei" panose="020B0503020204020204" pitchFamily="34" charset="-122"/>
              <a:cs typeface="Times New Roman" pitchFamily="18" charset="0"/>
            </a:endParaRPr>
          </a:p>
          <a:p>
            <a:pPr marL="342900" indent="-342900">
              <a:lnSpc>
                <a:spcPct val="150000"/>
              </a:lnSpc>
              <a:buFont typeface="Arial" panose="020B0604020202020204" pitchFamily="34" charset="0"/>
              <a:buChar char="•"/>
              <a:defRPr/>
            </a:pPr>
            <a:r>
              <a:rPr lang="zh-CN" altLang="en-US" sz="2000" dirty="0" smtClean="0">
                <a:solidFill>
                  <a:srgbClr val="000066"/>
                </a:solidFill>
                <a:latin typeface="Microsoft YaHei" panose="020B0503020204020204" pitchFamily="34" charset="-122"/>
                <a:ea typeface="Microsoft YaHei" panose="020B0503020204020204" pitchFamily="34" charset="-122"/>
                <a:cs typeface="Times New Roman" pitchFamily="18" charset="0"/>
              </a:rPr>
              <a:t>海平面升高：</a:t>
            </a:r>
            <a:r>
              <a:rPr lang="en-US" altLang="zh-CN" sz="2400" b="1" dirty="0" smtClean="0">
                <a:solidFill>
                  <a:srgbClr val="C00000"/>
                </a:solidFill>
                <a:latin typeface="Microsoft YaHei" panose="020B0503020204020204" pitchFamily="34" charset="-122"/>
                <a:ea typeface="Microsoft YaHei" panose="020B0503020204020204" pitchFamily="34" charset="-122"/>
                <a:cs typeface="Times New Roman" pitchFamily="18" charset="0"/>
              </a:rPr>
              <a:t>0.25-0.95m</a:t>
            </a:r>
            <a:endParaRPr lang="zh-CN" altLang="zh-CN" sz="2400" b="1" dirty="0">
              <a:solidFill>
                <a:srgbClr val="C00000"/>
              </a:solidFill>
              <a:latin typeface="Microsoft YaHei" panose="020B0503020204020204" pitchFamily="34" charset="-122"/>
              <a:ea typeface="Microsoft YaHei" panose="020B0503020204020204" pitchFamily="34" charset="-122"/>
              <a:cs typeface="Times New Roman" pitchFamily="18" charset="0"/>
            </a:endParaRPr>
          </a:p>
        </p:txBody>
      </p:sp>
      <p:sp>
        <p:nvSpPr>
          <p:cNvPr id="18435" name="矩形 8"/>
          <p:cNvSpPr>
            <a:spLocks noChangeArrowheads="1"/>
          </p:cNvSpPr>
          <p:nvPr/>
        </p:nvSpPr>
        <p:spPr bwMode="auto">
          <a:xfrm>
            <a:off x="2044700" y="476250"/>
            <a:ext cx="59118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rPr>
              <a:t>全球地表平均温度距平（</a:t>
            </a:r>
            <a:r>
              <a:rPr lang="zh-CN" altLang="zh-CN">
                <a:solidFill>
                  <a:schemeClr val="bg1"/>
                </a:solidFill>
              </a:rPr>
              <a:t>相对于</a:t>
            </a:r>
            <a:r>
              <a:rPr lang="en-US" altLang="zh-CN">
                <a:solidFill>
                  <a:schemeClr val="bg1"/>
                </a:solidFill>
              </a:rPr>
              <a:t>1961–1990</a:t>
            </a:r>
            <a:r>
              <a:rPr lang="zh-CN" altLang="zh-CN">
                <a:solidFill>
                  <a:schemeClr val="bg1"/>
                </a:solidFill>
              </a:rPr>
              <a:t>年</a:t>
            </a:r>
            <a:r>
              <a:rPr lang="zh-CN" altLang="en-US">
                <a:solidFill>
                  <a:schemeClr val="bg1"/>
                </a:solidFill>
              </a:rPr>
              <a:t>）变化</a:t>
            </a:r>
          </a:p>
        </p:txBody>
      </p:sp>
      <p:sp>
        <p:nvSpPr>
          <p:cNvPr id="6" name="Rectangle 2"/>
          <p:cNvSpPr txBox="1">
            <a:spLocks noChangeArrowheads="1"/>
          </p:cNvSpPr>
          <p:nvPr/>
        </p:nvSpPr>
        <p:spPr>
          <a:xfrm>
            <a:off x="683568" y="179058"/>
            <a:ext cx="8352729" cy="1017694"/>
          </a:xfrm>
          <a:prstGeom prst="rect">
            <a:avLst/>
          </a:prstGeom>
          <a:noFill/>
          <a:ln>
            <a:noFill/>
          </a:ln>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2400" b="1" dirty="0" smtClean="0">
                <a:latin typeface="Microsoft YaHei" panose="020B0503020204020204" pitchFamily="34" charset="-122"/>
                <a:ea typeface="Microsoft YaHei" panose="020B0503020204020204" pitchFamily="34" charset="-122"/>
              </a:rPr>
              <a:t>联合国政府间气候变化专门委员会第</a:t>
            </a:r>
            <a:r>
              <a:rPr lang="en-US" altLang="zh-CN" sz="2400" b="1" dirty="0" smtClean="0">
                <a:latin typeface="Microsoft YaHei" panose="020B0503020204020204" pitchFamily="34" charset="-122"/>
                <a:ea typeface="Microsoft YaHei" panose="020B0503020204020204" pitchFamily="34" charset="-122"/>
              </a:rPr>
              <a:t>5</a:t>
            </a:r>
            <a:r>
              <a:rPr lang="zh-CN" altLang="en-US" sz="2400" b="1" dirty="0" smtClean="0">
                <a:latin typeface="Microsoft YaHei" panose="020B0503020204020204" pitchFamily="34" charset="-122"/>
                <a:ea typeface="Microsoft YaHei" panose="020B0503020204020204" pitchFamily="34" charset="-122"/>
              </a:rPr>
              <a:t>次评估报告</a:t>
            </a:r>
            <a:endParaRPr lang="en-US" altLang="zh-CN" sz="2400" b="1" dirty="0" smtClean="0">
              <a:latin typeface="Microsoft YaHei" panose="020B0503020204020204" pitchFamily="34" charset="-122"/>
              <a:ea typeface="Microsoft YaHei" panose="020B0503020204020204" pitchFamily="34" charset="-122"/>
            </a:endParaRPr>
          </a:p>
          <a:p>
            <a:pPr>
              <a:lnSpc>
                <a:spcPct val="150000"/>
              </a:lnSpc>
            </a:pPr>
            <a:r>
              <a:rPr lang="zh-CN" altLang="en-US" sz="2400" b="1" dirty="0" smtClean="0">
                <a:latin typeface="Microsoft YaHei" panose="020B0503020204020204" pitchFamily="34" charset="-122"/>
                <a:ea typeface="Microsoft YaHei" panose="020B0503020204020204" pitchFamily="34" charset="-122"/>
              </a:rPr>
              <a:t>历时</a:t>
            </a:r>
            <a:r>
              <a:rPr lang="en-US" altLang="zh-CN" sz="2400" b="1" dirty="0" smtClean="0">
                <a:latin typeface="Microsoft YaHei" panose="020B0503020204020204" pitchFamily="34" charset="-122"/>
                <a:ea typeface="Microsoft YaHei" panose="020B0503020204020204" pitchFamily="34" charset="-122"/>
              </a:rPr>
              <a:t>6</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2013</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10</a:t>
            </a:r>
            <a:r>
              <a:rPr lang="zh-CN" altLang="en-US" sz="2400" b="1" dirty="0" smtClean="0">
                <a:latin typeface="Microsoft YaHei" panose="020B0503020204020204" pitchFamily="34" charset="-122"/>
                <a:ea typeface="Microsoft YaHei" panose="020B0503020204020204" pitchFamily="34" charset="-122"/>
              </a:rPr>
              <a:t>月至</a:t>
            </a:r>
            <a:r>
              <a:rPr lang="en-US" altLang="zh-CN" sz="2400" b="1" dirty="0" smtClean="0">
                <a:latin typeface="Microsoft YaHei" panose="020B0503020204020204" pitchFamily="34" charset="-122"/>
                <a:ea typeface="Microsoft YaHei" panose="020B0503020204020204" pitchFamily="34" charset="-122"/>
              </a:rPr>
              <a:t>2014</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11</a:t>
            </a:r>
            <a:r>
              <a:rPr lang="zh-CN" altLang="en-US" sz="2400" b="1" dirty="0" smtClean="0">
                <a:latin typeface="Microsoft YaHei" panose="020B0503020204020204" pitchFamily="34" charset="-122"/>
                <a:ea typeface="Microsoft YaHei" panose="020B0503020204020204" pitchFamily="34" charset="-122"/>
              </a:rPr>
              <a:t>月发布结果</a:t>
            </a:r>
            <a:endParaRPr lang="en-US" altLang="zh-CN" sz="2400" b="1" dirty="0">
              <a:latin typeface="Microsoft YaHei" panose="020B0503020204020204" pitchFamily="34" charset="-122"/>
              <a:ea typeface="Microsoft YaHei" panose="020B0503020204020204" pitchFamily="34" charset="-122"/>
            </a:endParaRPr>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043608" y="1337826"/>
            <a:ext cx="4680520" cy="54035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63596" y="1412081"/>
            <a:ext cx="3268543" cy="307777"/>
          </a:xfrm>
          <a:prstGeom prst="rect">
            <a:avLst/>
          </a:prstGeom>
          <a:solidFill>
            <a:schemeClr val="bg1"/>
          </a:solidFill>
        </p:spPr>
        <p:txBody>
          <a:bodyPr wrap="square" rtlCol="0">
            <a:spAutoFit/>
          </a:bodyPr>
          <a:lstStyle/>
          <a:p>
            <a:r>
              <a:rPr lang="zh-CN" altLang="en-US" sz="1400" dirty="0" smtClean="0">
                <a:latin typeface="Microsoft YaHei" panose="020B0503020204020204" pitchFamily="34" charset="-122"/>
                <a:ea typeface="Microsoft YaHei" panose="020B0503020204020204" pitchFamily="34" charset="-122"/>
              </a:rPr>
              <a:t>全球温升（相对于</a:t>
            </a:r>
            <a:r>
              <a:rPr lang="en-US" altLang="zh-CN" sz="1400" dirty="0" smtClean="0">
                <a:latin typeface="Microsoft YaHei" panose="020B0503020204020204" pitchFamily="34" charset="-122"/>
                <a:ea typeface="Microsoft YaHei" panose="020B0503020204020204" pitchFamily="34" charset="-122"/>
              </a:rPr>
              <a:t>1986-2005</a:t>
            </a:r>
            <a:r>
              <a:rPr lang="zh-CN" altLang="en-US" sz="1400" dirty="0" smtClean="0">
                <a:latin typeface="Microsoft YaHei" panose="020B0503020204020204" pitchFamily="34" charset="-122"/>
                <a:ea typeface="Microsoft YaHei" panose="020B0503020204020204" pitchFamily="34" charset="-122"/>
              </a:rPr>
              <a:t>平均水平</a:t>
            </a:r>
            <a:endParaRPr lang="zh-CN" altLang="en-US" sz="1400" dirty="0">
              <a:latin typeface="Microsoft YaHei" panose="020B0503020204020204" pitchFamily="34" charset="-122"/>
              <a:ea typeface="Microsoft YaHei" panose="020B0503020204020204" pitchFamily="34" charset="-122"/>
            </a:endParaRPr>
          </a:p>
        </p:txBody>
      </p:sp>
      <p:sp>
        <p:nvSpPr>
          <p:cNvPr id="9" name="TextBox 8"/>
          <p:cNvSpPr txBox="1"/>
          <p:nvPr/>
        </p:nvSpPr>
        <p:spPr>
          <a:xfrm>
            <a:off x="1663596" y="4129335"/>
            <a:ext cx="3628484" cy="307777"/>
          </a:xfrm>
          <a:prstGeom prst="rect">
            <a:avLst/>
          </a:prstGeom>
          <a:solidFill>
            <a:schemeClr val="bg1"/>
          </a:solidFill>
        </p:spPr>
        <p:txBody>
          <a:bodyPr wrap="square" rtlCol="0">
            <a:spAutoFit/>
          </a:bodyPr>
          <a:lstStyle/>
          <a:p>
            <a:r>
              <a:rPr lang="zh-CN" altLang="en-US" sz="1400" dirty="0" smtClean="0">
                <a:latin typeface="Microsoft YaHei" panose="020B0503020204020204" pitchFamily="34" charset="-122"/>
                <a:ea typeface="Microsoft YaHei" panose="020B0503020204020204" pitchFamily="34" charset="-122"/>
              </a:rPr>
              <a:t>海平面上升（相对于</a:t>
            </a:r>
            <a:r>
              <a:rPr lang="en-US" altLang="zh-CN" sz="1400" dirty="0" smtClean="0">
                <a:latin typeface="Microsoft YaHei" panose="020B0503020204020204" pitchFamily="34" charset="-122"/>
                <a:ea typeface="Microsoft YaHei" panose="020B0503020204020204" pitchFamily="34" charset="-122"/>
              </a:rPr>
              <a:t>1986-2005</a:t>
            </a:r>
            <a:r>
              <a:rPr lang="zh-CN" altLang="en-US" sz="1400" dirty="0" smtClean="0">
                <a:latin typeface="Microsoft YaHei" panose="020B0503020204020204" pitchFamily="34" charset="-122"/>
                <a:ea typeface="Microsoft YaHei" panose="020B0503020204020204" pitchFamily="34" charset="-122"/>
              </a:rPr>
              <a:t>平均水平</a:t>
            </a:r>
            <a:endParaRPr lang="zh-CN" altLang="en-US" sz="14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87903811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600" y="3933056"/>
            <a:ext cx="8064896" cy="504056"/>
          </a:xfrm>
        </p:spPr>
        <p:txBody>
          <a:bodyPr>
            <a:noAutofit/>
          </a:bodyPr>
          <a:lstStyle/>
          <a:p>
            <a:pPr marL="82550" indent="0">
              <a:buNone/>
            </a:pPr>
            <a:r>
              <a:rPr lang="en-US" altLang="zh-CN" sz="2000" b="1" dirty="0" smtClean="0">
                <a:latin typeface="Microsoft YaHei" panose="020B0503020204020204" pitchFamily="34" charset="-122"/>
                <a:ea typeface="Microsoft YaHei" panose="020B0503020204020204" pitchFamily="34" charset="-122"/>
              </a:rPr>
              <a:t>•  </a:t>
            </a:r>
            <a:r>
              <a:rPr lang="zh-CN" altLang="en-US" sz="2000" b="1" dirty="0" smtClean="0">
                <a:latin typeface="Microsoft YaHei" panose="020B0503020204020204" pitchFamily="34" charset="-122"/>
                <a:ea typeface="Microsoft YaHei" panose="020B0503020204020204" pitchFamily="34" charset="-122"/>
              </a:rPr>
              <a:t>影响大            </a:t>
            </a:r>
            <a:r>
              <a:rPr lang="en-US" altLang="zh-CN" sz="2000" b="1" dirty="0" smtClean="0">
                <a:latin typeface="Microsoft YaHei" panose="020B0503020204020204" pitchFamily="34" charset="-122"/>
                <a:ea typeface="Microsoft YaHei" panose="020B0503020204020204" pitchFamily="34" charset="-122"/>
              </a:rPr>
              <a:t>•  </a:t>
            </a:r>
            <a:r>
              <a:rPr lang="zh-CN" altLang="en-US" sz="2000" b="1" dirty="0" smtClean="0">
                <a:latin typeface="Microsoft YaHei" panose="020B0503020204020204" pitchFamily="34" charset="-122"/>
                <a:ea typeface="Microsoft YaHei" panose="020B0503020204020204" pitchFamily="34" charset="-122"/>
              </a:rPr>
              <a:t>适应难           </a:t>
            </a:r>
            <a:r>
              <a:rPr lang="en-US" altLang="zh-CN" sz="2000" b="1" dirty="0" smtClean="0">
                <a:latin typeface="Microsoft YaHei" panose="020B0503020204020204" pitchFamily="34" charset="-122"/>
                <a:ea typeface="Microsoft YaHei" panose="020B0503020204020204" pitchFamily="34" charset="-122"/>
              </a:rPr>
              <a:t>•</a:t>
            </a:r>
            <a:r>
              <a:rPr lang="zh-CN" altLang="en-US" sz="2000" b="1" dirty="0" smtClean="0">
                <a:latin typeface="Microsoft YaHei" panose="020B0503020204020204" pitchFamily="34" charset="-122"/>
                <a:ea typeface="Microsoft YaHei" panose="020B0503020204020204" pitchFamily="34" charset="-122"/>
              </a:rPr>
              <a:t>  脆弱性</a:t>
            </a:r>
            <a:r>
              <a:rPr lang="zh-CN" altLang="en-US" sz="2000" b="1" dirty="0">
                <a:latin typeface="Microsoft YaHei" panose="020B0503020204020204" pitchFamily="34" charset="-122"/>
                <a:ea typeface="Microsoft YaHei" panose="020B0503020204020204" pitchFamily="34" charset="-122"/>
              </a:rPr>
              <a:t>增加</a:t>
            </a:r>
          </a:p>
          <a:p>
            <a:endParaRPr lang="en-US" altLang="zh-CN" sz="2000" b="1" dirty="0">
              <a:latin typeface="Microsoft YaHei" panose="020B0503020204020204" pitchFamily="34" charset="-122"/>
              <a:ea typeface="Microsoft YaHei" panose="020B0503020204020204" pitchFamily="34" charset="-122"/>
            </a:endParaRPr>
          </a:p>
          <a:p>
            <a:endParaRPr lang="en-US" altLang="zh-CN" sz="2000" b="1" dirty="0" smtClean="0">
              <a:latin typeface="Microsoft YaHei" panose="020B0503020204020204" pitchFamily="34" charset="-122"/>
              <a:ea typeface="Microsoft YaHei" panose="020B0503020204020204" pitchFamily="34" charset="-122"/>
            </a:endParaRPr>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15616" y="1051234"/>
            <a:ext cx="7632848" cy="28154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ectangle 2"/>
          <p:cNvSpPr txBox="1">
            <a:spLocks noChangeArrowheads="1"/>
          </p:cNvSpPr>
          <p:nvPr/>
        </p:nvSpPr>
        <p:spPr>
          <a:xfrm>
            <a:off x="467544" y="33540"/>
            <a:ext cx="8352729" cy="1017694"/>
          </a:xfrm>
          <a:prstGeom prst="rect">
            <a:avLst/>
          </a:prstGeom>
          <a:noFill/>
          <a:ln>
            <a:noFill/>
          </a:ln>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2400" b="1" dirty="0" smtClean="0">
                <a:latin typeface="Microsoft YaHei" panose="020B0503020204020204" pitchFamily="34" charset="-122"/>
                <a:ea typeface="Microsoft YaHei" panose="020B0503020204020204" pitchFamily="34" charset="-122"/>
              </a:rPr>
              <a:t>联合国政府间气候变化专门委员会第</a:t>
            </a:r>
            <a:r>
              <a:rPr lang="en-US" altLang="zh-CN" sz="2400" b="1" dirty="0" smtClean="0">
                <a:latin typeface="Microsoft YaHei" panose="020B0503020204020204" pitchFamily="34" charset="-122"/>
                <a:ea typeface="Microsoft YaHei" panose="020B0503020204020204" pitchFamily="34" charset="-122"/>
              </a:rPr>
              <a:t>5</a:t>
            </a:r>
            <a:r>
              <a:rPr lang="zh-CN" altLang="en-US" sz="2400" b="1" dirty="0" smtClean="0">
                <a:latin typeface="Microsoft YaHei" panose="020B0503020204020204" pitchFamily="34" charset="-122"/>
                <a:ea typeface="Microsoft YaHei" panose="020B0503020204020204" pitchFamily="34" charset="-122"/>
              </a:rPr>
              <a:t>次评估报告</a:t>
            </a:r>
            <a:endParaRPr lang="en-US" altLang="zh-CN" sz="2400" b="1" dirty="0" smtClean="0">
              <a:latin typeface="Microsoft YaHei" panose="020B0503020204020204" pitchFamily="34" charset="-122"/>
              <a:ea typeface="Microsoft YaHei" panose="020B0503020204020204" pitchFamily="34" charset="-122"/>
            </a:endParaRPr>
          </a:p>
          <a:p>
            <a:pPr>
              <a:lnSpc>
                <a:spcPct val="150000"/>
              </a:lnSpc>
            </a:pPr>
            <a:r>
              <a:rPr lang="zh-CN" altLang="en-US" sz="2400" b="1" dirty="0" smtClean="0">
                <a:latin typeface="Microsoft YaHei" panose="020B0503020204020204" pitchFamily="34" charset="-122"/>
                <a:ea typeface="Microsoft YaHei" panose="020B0503020204020204" pitchFamily="34" charset="-122"/>
              </a:rPr>
              <a:t>历时</a:t>
            </a:r>
            <a:r>
              <a:rPr lang="en-US" altLang="zh-CN" sz="2400" b="1" dirty="0" smtClean="0">
                <a:latin typeface="Microsoft YaHei" panose="020B0503020204020204" pitchFamily="34" charset="-122"/>
                <a:ea typeface="Microsoft YaHei" panose="020B0503020204020204" pitchFamily="34" charset="-122"/>
              </a:rPr>
              <a:t>6</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2013</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10</a:t>
            </a:r>
            <a:r>
              <a:rPr lang="zh-CN" altLang="en-US" sz="2400" b="1" dirty="0" smtClean="0">
                <a:latin typeface="Microsoft YaHei" panose="020B0503020204020204" pitchFamily="34" charset="-122"/>
                <a:ea typeface="Microsoft YaHei" panose="020B0503020204020204" pitchFamily="34" charset="-122"/>
              </a:rPr>
              <a:t>月至</a:t>
            </a:r>
            <a:r>
              <a:rPr lang="en-US" altLang="zh-CN" sz="2400" b="1" dirty="0" smtClean="0">
                <a:latin typeface="Microsoft YaHei" panose="020B0503020204020204" pitchFamily="34" charset="-122"/>
                <a:ea typeface="Microsoft YaHei" panose="020B0503020204020204" pitchFamily="34" charset="-122"/>
              </a:rPr>
              <a:t>2014</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11</a:t>
            </a:r>
            <a:r>
              <a:rPr lang="zh-CN" altLang="en-US" sz="2400" b="1" dirty="0" smtClean="0">
                <a:latin typeface="Microsoft YaHei" panose="020B0503020204020204" pitchFamily="34" charset="-122"/>
                <a:ea typeface="Microsoft YaHei" panose="020B0503020204020204" pitchFamily="34" charset="-122"/>
              </a:rPr>
              <a:t>月发布结果</a:t>
            </a:r>
            <a:endParaRPr lang="en-US" altLang="zh-CN" sz="2400" b="1" dirty="0">
              <a:latin typeface="Microsoft YaHei" panose="020B0503020204020204" pitchFamily="34" charset="-122"/>
              <a:ea typeface="Microsoft YaHei" panose="020B0503020204020204" pitchFamily="34" charset="-122"/>
            </a:endParaRPr>
          </a:p>
        </p:txBody>
      </p:sp>
      <p:sp>
        <p:nvSpPr>
          <p:cNvPr id="6" name="TextBox 5"/>
          <p:cNvSpPr txBox="1"/>
          <p:nvPr/>
        </p:nvSpPr>
        <p:spPr>
          <a:xfrm>
            <a:off x="1619672" y="1150144"/>
            <a:ext cx="5904656" cy="400110"/>
          </a:xfrm>
          <a:prstGeom prst="rect">
            <a:avLst/>
          </a:prstGeom>
          <a:noFill/>
        </p:spPr>
        <p:txBody>
          <a:bodyPr wrap="square" rtlCol="0">
            <a:spAutoFit/>
          </a:bodyPr>
          <a:lstStyle/>
          <a:p>
            <a:r>
              <a:rPr lang="zh-CN" altLang="en-US" sz="2000" b="1" dirty="0" smtClean="0">
                <a:latin typeface="Microsoft YaHei" panose="020B0503020204020204" pitchFamily="34" charset="-122"/>
                <a:ea typeface="Microsoft YaHei" panose="020B0503020204020204" pitchFamily="34" charset="-122"/>
              </a:rPr>
              <a:t>对粮食生产的影响：绿色</a:t>
            </a:r>
            <a:r>
              <a:rPr lang="en-US" altLang="zh-CN" sz="2000" b="1" dirty="0" smtClean="0">
                <a:latin typeface="Microsoft YaHei" panose="020B0503020204020204" pitchFamily="34" charset="-122"/>
                <a:ea typeface="Microsoft YaHei" panose="020B0503020204020204" pitchFamily="34" charset="-122"/>
              </a:rPr>
              <a:t>+%</a:t>
            </a:r>
            <a:r>
              <a:rPr lang="zh-CN" altLang="en-US" sz="2000" b="1" dirty="0" smtClean="0">
                <a:latin typeface="Microsoft YaHei" panose="020B0503020204020204" pitchFamily="34" charset="-122"/>
                <a:ea typeface="Microsoft YaHei" panose="020B0503020204020204" pitchFamily="34" charset="-122"/>
              </a:rPr>
              <a:t>；橙色</a:t>
            </a:r>
            <a:r>
              <a:rPr lang="en-US" altLang="zh-CN" sz="2000" b="1" dirty="0" smtClean="0">
                <a:latin typeface="Microsoft YaHei" panose="020B0503020204020204" pitchFamily="34" charset="-122"/>
                <a:ea typeface="Microsoft YaHei" panose="020B0503020204020204" pitchFamily="34" charset="-122"/>
              </a:rPr>
              <a:t>-%</a:t>
            </a:r>
            <a:endParaRPr lang="zh-CN" altLang="en-US" sz="2000" b="1" dirty="0">
              <a:latin typeface="Microsoft YaHei" panose="020B0503020204020204" pitchFamily="34" charset="-122"/>
              <a:ea typeface="Microsoft YaHei" panose="020B0503020204020204" pitchFamily="34" charset="-122"/>
            </a:endParaRPr>
          </a:p>
        </p:txBody>
      </p:sp>
      <p:sp>
        <p:nvSpPr>
          <p:cNvPr id="2" name="矩形 1"/>
          <p:cNvSpPr/>
          <p:nvPr/>
        </p:nvSpPr>
        <p:spPr>
          <a:xfrm>
            <a:off x="683568" y="4413680"/>
            <a:ext cx="8388424" cy="2327688"/>
          </a:xfrm>
          <a:prstGeom prst="rect">
            <a:avLst/>
          </a:prstGeom>
        </p:spPr>
        <p:txBody>
          <a:bodyPr wrap="square">
            <a:spAutoFit/>
          </a:bodyPr>
          <a:lstStyle/>
          <a:p>
            <a:pPr marL="403225" lvl="1" indent="0">
              <a:lnSpc>
                <a:spcPts val="2200"/>
              </a:lnSpc>
              <a:buNone/>
            </a:pPr>
            <a:r>
              <a:rPr lang="zh-CN" altLang="zh-CN" sz="1600" b="1" u="sng" dirty="0">
                <a:solidFill>
                  <a:srgbClr val="C00000"/>
                </a:solidFill>
                <a:latin typeface="Microsoft YaHei" panose="020B0503020204020204" pitchFamily="34" charset="-122"/>
                <a:ea typeface="Microsoft YaHei" panose="020B0503020204020204" pitchFamily="34" charset="-122"/>
              </a:rPr>
              <a:t>资源：</a:t>
            </a:r>
            <a:r>
              <a:rPr lang="zh-CN" altLang="zh-CN" sz="1600" dirty="0">
                <a:latin typeface="Microsoft YaHei" panose="020B0503020204020204" pitchFamily="34" charset="-122"/>
                <a:ea typeface="Microsoft YaHei" panose="020B0503020204020204" pitchFamily="34" charset="-122"/>
              </a:rPr>
              <a:t>水资源面临的可能影响和风险显著增加;</a:t>
            </a:r>
            <a:r>
              <a:rPr lang="en-US" altLang="zh-CN" sz="1600" dirty="0">
                <a:latin typeface="Microsoft YaHei" panose="020B0503020204020204" pitchFamily="34" charset="-122"/>
                <a:ea typeface="Microsoft YaHei" panose="020B0503020204020204" pitchFamily="34" charset="-122"/>
              </a:rPr>
              <a:t> </a:t>
            </a:r>
            <a:r>
              <a:rPr lang="zh-CN" altLang="en-US" sz="1600" b="1" u="sng" dirty="0">
                <a:solidFill>
                  <a:srgbClr val="C00000"/>
                </a:solidFill>
                <a:latin typeface="Microsoft YaHei" panose="020B0503020204020204" pitchFamily="34" charset="-122"/>
                <a:ea typeface="Microsoft YaHei" panose="020B0503020204020204" pitchFamily="34" charset="-122"/>
              </a:rPr>
              <a:t>生态系统：</a:t>
            </a:r>
            <a:r>
              <a:rPr lang="zh-CN" altLang="zh-CN" sz="1600" dirty="0">
                <a:latin typeface="Microsoft YaHei" panose="020B0503020204020204" pitchFamily="34" charset="-122"/>
                <a:ea typeface="Microsoft YaHei" panose="020B0503020204020204" pitchFamily="34" charset="-122"/>
              </a:rPr>
              <a:t>陆地和淡水物种都面临更高的灭绝风险</a:t>
            </a:r>
            <a:r>
              <a:rPr lang="en-US" altLang="zh-CN" sz="1600" dirty="0">
                <a:latin typeface="Microsoft YaHei" panose="020B0503020204020204" pitchFamily="34" charset="-122"/>
                <a:ea typeface="Microsoft YaHei" panose="020B0503020204020204" pitchFamily="34" charset="-122"/>
              </a:rPr>
              <a:t>; </a:t>
            </a:r>
            <a:r>
              <a:rPr lang="zh-CN" altLang="zh-CN" sz="1600" b="1" u="sng" dirty="0">
                <a:solidFill>
                  <a:srgbClr val="C00000"/>
                </a:solidFill>
                <a:latin typeface="Microsoft YaHei" panose="020B0503020204020204" pitchFamily="34" charset="-122"/>
                <a:ea typeface="Microsoft YaHei" panose="020B0503020204020204" pitchFamily="34" charset="-122"/>
              </a:rPr>
              <a:t>粮食生产与粮食安全：</a:t>
            </a:r>
            <a:r>
              <a:rPr lang="zh-CN" altLang="zh-CN" sz="1600" dirty="0">
                <a:latin typeface="Microsoft YaHei" panose="020B0503020204020204" pitchFamily="34" charset="-122"/>
                <a:ea typeface="Microsoft YaHei" panose="020B0503020204020204" pitchFamily="34" charset="-122"/>
              </a:rPr>
              <a:t>热带和温带主要作物（小麦、水稻和玉米）的产量不利影响</a:t>
            </a:r>
            <a:r>
              <a:rPr lang="zh-CN" altLang="en-US" sz="1600" dirty="0">
                <a:latin typeface="Microsoft YaHei" panose="020B0503020204020204" pitchFamily="34" charset="-122"/>
                <a:ea typeface="Microsoft YaHei" panose="020B0503020204020204" pitchFamily="34" charset="-122"/>
              </a:rPr>
              <a:t>。</a:t>
            </a:r>
            <a:r>
              <a:rPr lang="en-US" altLang="zh-CN" sz="1600" dirty="0">
                <a:latin typeface="Microsoft YaHei" panose="020B0503020204020204" pitchFamily="34" charset="-122"/>
                <a:ea typeface="Microsoft YaHei" panose="020B0503020204020204" pitchFamily="34" charset="-122"/>
              </a:rPr>
              <a:t>2030-2049</a:t>
            </a:r>
            <a:r>
              <a:rPr lang="zh-CN" altLang="zh-CN" sz="1600" dirty="0">
                <a:latin typeface="Microsoft YaHei" panose="020B0503020204020204" pitchFamily="34" charset="-122"/>
                <a:ea typeface="Microsoft YaHei" panose="020B0503020204020204" pitchFamily="34" charset="-122"/>
              </a:rPr>
              <a:t>年间，粮食产量在</a:t>
            </a:r>
            <a:r>
              <a:rPr lang="en-US" altLang="zh-CN" sz="1600" dirty="0">
                <a:latin typeface="Microsoft YaHei" panose="020B0503020204020204" pitchFamily="34" charset="-122"/>
                <a:ea typeface="Microsoft YaHei" panose="020B0503020204020204" pitchFamily="34" charset="-122"/>
              </a:rPr>
              <a:t>-25%</a:t>
            </a:r>
            <a:r>
              <a:rPr lang="zh-CN" altLang="zh-CN" sz="1600" dirty="0">
                <a:latin typeface="Microsoft YaHei" panose="020B0503020204020204" pitchFamily="34" charset="-122"/>
                <a:ea typeface="Microsoft YaHei" panose="020B0503020204020204" pitchFamily="34" charset="-122"/>
              </a:rPr>
              <a:t>～</a:t>
            </a:r>
            <a:r>
              <a:rPr lang="en-US" altLang="zh-CN" sz="1600" dirty="0">
                <a:latin typeface="Microsoft YaHei" panose="020B0503020204020204" pitchFamily="34" charset="-122"/>
                <a:ea typeface="Microsoft YaHei" panose="020B0503020204020204" pitchFamily="34" charset="-122"/>
              </a:rPr>
              <a:t>10%</a:t>
            </a:r>
            <a:r>
              <a:rPr lang="zh-CN" altLang="zh-CN" sz="1600" dirty="0">
                <a:latin typeface="Microsoft YaHei" panose="020B0503020204020204" pitchFamily="34" charset="-122"/>
                <a:ea typeface="Microsoft YaHei" panose="020B0503020204020204" pitchFamily="34" charset="-122"/>
              </a:rPr>
              <a:t>之间波动，</a:t>
            </a:r>
            <a:r>
              <a:rPr lang="en-US" altLang="zh-CN" sz="1600" dirty="0">
                <a:latin typeface="Microsoft YaHei" panose="020B0503020204020204" pitchFamily="34" charset="-122"/>
                <a:ea typeface="Microsoft YaHei" panose="020B0503020204020204" pitchFamily="34" charset="-122"/>
              </a:rPr>
              <a:t>2050</a:t>
            </a:r>
            <a:r>
              <a:rPr lang="zh-CN" altLang="zh-CN" sz="1600" dirty="0">
                <a:latin typeface="Microsoft YaHei" panose="020B0503020204020204" pitchFamily="34" charset="-122"/>
                <a:ea typeface="Microsoft YaHei" panose="020B0503020204020204" pitchFamily="34" charset="-122"/>
              </a:rPr>
              <a:t>年后，粮食生产的风险将迅速增加</a:t>
            </a:r>
            <a:r>
              <a:rPr lang="en-US" altLang="zh-CN" sz="1600" dirty="0">
                <a:latin typeface="Microsoft YaHei" panose="020B0503020204020204" pitchFamily="34" charset="-122"/>
                <a:ea typeface="Microsoft YaHei" panose="020B0503020204020204" pitchFamily="34" charset="-122"/>
              </a:rPr>
              <a:t>;</a:t>
            </a:r>
            <a:r>
              <a:rPr lang="zh-CN" altLang="zh-CN" sz="1600" b="1" u="sng" dirty="0">
                <a:solidFill>
                  <a:srgbClr val="C00000"/>
                </a:solidFill>
                <a:latin typeface="Microsoft YaHei" panose="020B0503020204020204" pitchFamily="34" charset="-122"/>
                <a:ea typeface="Microsoft YaHei" panose="020B0503020204020204" pitchFamily="34" charset="-122"/>
              </a:rPr>
              <a:t>海岸系统和低洼地区：</a:t>
            </a:r>
            <a:r>
              <a:rPr lang="zh-CN" altLang="zh-CN" sz="1600" dirty="0">
                <a:latin typeface="Microsoft YaHei" panose="020B0503020204020204" pitchFamily="34" charset="-122"/>
                <a:ea typeface="Microsoft YaHei" panose="020B0503020204020204" pitchFamily="34" charset="-122"/>
              </a:rPr>
              <a:t>气候变暖下，海平面上升，海岸系统和低洼地区遭受淹没、海岸洪水和海岸侵蚀等不利影响的风险不断增加</a:t>
            </a:r>
            <a:r>
              <a:rPr lang="en-US" altLang="zh-CN" sz="1600" dirty="0">
                <a:latin typeface="Microsoft YaHei" panose="020B0503020204020204" pitchFamily="34" charset="-122"/>
                <a:ea typeface="Microsoft YaHei" panose="020B0503020204020204" pitchFamily="34" charset="-122"/>
              </a:rPr>
              <a:t>; </a:t>
            </a:r>
            <a:r>
              <a:rPr lang="zh-CN" altLang="zh-CN" sz="1600" b="1" u="sng" dirty="0">
                <a:solidFill>
                  <a:srgbClr val="C00000"/>
                </a:solidFill>
                <a:latin typeface="Microsoft YaHei" panose="020B0503020204020204" pitchFamily="34" charset="-122"/>
                <a:ea typeface="Microsoft YaHei" panose="020B0503020204020204" pitchFamily="34" charset="-122"/>
              </a:rPr>
              <a:t>人类健康：</a:t>
            </a:r>
            <a:r>
              <a:rPr lang="zh-CN" altLang="zh-CN" sz="1600" dirty="0">
                <a:latin typeface="Microsoft YaHei" panose="020B0503020204020204" pitchFamily="34" charset="-122"/>
                <a:ea typeface="Microsoft YaHei" panose="020B0503020204020204" pitchFamily="34" charset="-122"/>
              </a:rPr>
              <a:t>可能加剧很多地区尤其是低收入发展中国家的不良健康状况</a:t>
            </a:r>
            <a:r>
              <a:rPr lang="en-US" altLang="zh-CN" sz="1600" dirty="0">
                <a:latin typeface="Microsoft YaHei" panose="020B0503020204020204" pitchFamily="34" charset="-122"/>
                <a:ea typeface="Microsoft YaHei" panose="020B0503020204020204" pitchFamily="34" charset="-122"/>
              </a:rPr>
              <a:t>; </a:t>
            </a:r>
            <a:r>
              <a:rPr lang="zh-CN" altLang="zh-CN" sz="1600" b="1" u="sng" dirty="0">
                <a:solidFill>
                  <a:srgbClr val="C00000"/>
                </a:solidFill>
                <a:latin typeface="Microsoft YaHei" panose="020B0503020204020204" pitchFamily="34" charset="-122"/>
                <a:ea typeface="Microsoft YaHei" panose="020B0503020204020204" pitchFamily="34" charset="-122"/>
              </a:rPr>
              <a:t>经济部门：</a:t>
            </a:r>
            <a:r>
              <a:rPr lang="en-US" altLang="zh-CN" sz="1600" dirty="0">
                <a:latin typeface="Microsoft YaHei" panose="020B0503020204020204" pitchFamily="34" charset="-122"/>
                <a:ea typeface="Microsoft YaHei" panose="020B0503020204020204" pitchFamily="34" charset="-122"/>
              </a:rPr>
              <a:t>2</a:t>
            </a:r>
            <a:r>
              <a:rPr lang="zh-CN" altLang="zh-CN" sz="1600" dirty="0">
                <a:latin typeface="Microsoft YaHei" panose="020B0503020204020204" pitchFamily="34" charset="-122"/>
                <a:ea typeface="Microsoft YaHei" panose="020B0503020204020204" pitchFamily="34" charset="-122"/>
              </a:rPr>
              <a:t>℃左右的升温可能造成的全球年均经济损失约占总收入的比例介于</a:t>
            </a:r>
            <a:r>
              <a:rPr lang="en-US" altLang="zh-CN" sz="1600" dirty="0">
                <a:latin typeface="Microsoft YaHei" panose="020B0503020204020204" pitchFamily="34" charset="-122"/>
                <a:ea typeface="Microsoft YaHei" panose="020B0503020204020204" pitchFamily="34" charset="-122"/>
              </a:rPr>
              <a:t>0.2</a:t>
            </a:r>
            <a:r>
              <a:rPr lang="zh-CN" altLang="zh-CN" sz="1600" dirty="0">
                <a:latin typeface="Microsoft YaHei" panose="020B0503020204020204" pitchFamily="34" charset="-122"/>
                <a:ea typeface="Microsoft YaHei" panose="020B0503020204020204" pitchFamily="34" charset="-122"/>
              </a:rPr>
              <a:t>〜</a:t>
            </a:r>
            <a:r>
              <a:rPr lang="en-US" altLang="zh-CN" sz="1600" dirty="0">
                <a:latin typeface="Microsoft YaHei" panose="020B0503020204020204" pitchFamily="34" charset="-122"/>
                <a:ea typeface="Microsoft YaHei" panose="020B0503020204020204" pitchFamily="34" charset="-122"/>
              </a:rPr>
              <a:t>2.0%</a:t>
            </a:r>
            <a:r>
              <a:rPr lang="zh-CN" altLang="zh-CN" sz="1600" dirty="0">
                <a:latin typeface="Microsoft YaHei" panose="020B0503020204020204" pitchFamily="34" charset="-122"/>
                <a:ea typeface="Microsoft YaHei" panose="020B0503020204020204" pitchFamily="34" charset="-122"/>
              </a:rPr>
              <a:t>之间</a:t>
            </a:r>
            <a:r>
              <a:rPr lang="en-US" altLang="zh-CN" sz="1600" dirty="0">
                <a:latin typeface="Microsoft YaHei" panose="020B0503020204020204" pitchFamily="34" charset="-122"/>
                <a:ea typeface="Microsoft YaHei" panose="020B0503020204020204" pitchFamily="34" charset="-122"/>
              </a:rPr>
              <a:t>; </a:t>
            </a:r>
            <a:r>
              <a:rPr lang="zh-CN" altLang="zh-CN" sz="1600" b="1" u="sng" dirty="0">
                <a:solidFill>
                  <a:srgbClr val="C00000"/>
                </a:solidFill>
                <a:latin typeface="Microsoft YaHei" panose="020B0503020204020204" pitchFamily="34" charset="-122"/>
                <a:ea typeface="Microsoft YaHei" panose="020B0503020204020204" pitchFamily="34" charset="-122"/>
              </a:rPr>
              <a:t>城市：</a:t>
            </a:r>
            <a:r>
              <a:rPr lang="zh-CN" altLang="zh-CN" sz="1600" dirty="0">
                <a:latin typeface="Microsoft YaHei" panose="020B0503020204020204" pitchFamily="34" charset="-122"/>
                <a:ea typeface="Microsoft YaHei" panose="020B0503020204020204" pitchFamily="34" charset="-122"/>
              </a:rPr>
              <a:t>提高恢复能力和可持续发展水平的行动能够加快城市适应气候变化的步伐。</a:t>
            </a:r>
            <a:endParaRPr lang="en-US" altLang="zh-CN" sz="1600" dirty="0">
              <a:latin typeface="Microsoft YaHei" panose="020B0503020204020204" pitchFamily="34" charset="-122"/>
              <a:ea typeface="Microsoft YaHei" panose="020B0503020204020204" pitchFamily="34" charset="-122"/>
            </a:endParaRPr>
          </a:p>
        </p:txBody>
      </p:sp>
    </p:spTree>
    <p:extLst>
      <p:ext uri="{BB962C8B-B14F-4D97-AF65-F5344CB8AC3E}">
        <p14:creationId xmlns="" xmlns:p14="http://schemas.microsoft.com/office/powerpoint/2010/main" val="22625602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80975" y="1140371"/>
            <a:ext cx="8734425" cy="4968552"/>
          </a:xfrm>
          <a:prstGeom prst="rect">
            <a:avLst/>
          </a:prstGeom>
          <a:noFill/>
          <a:ln w="38100">
            <a:solidFill>
              <a:schemeClr val="accent6">
                <a:lumMod val="75000"/>
              </a:schemeClr>
            </a:solidFill>
            <a:miter lim="800000"/>
            <a:headEnd/>
            <a:tailEnd/>
          </a:ln>
          <a:extLst>
            <a:ext uri="{909E8E84-426E-40DD-AFC4-6F175D3DCCD1}">
              <a14:hiddenFill xmlns="" xmlns:a14="http://schemas.microsoft.com/office/drawing/2010/main">
                <a:solidFill>
                  <a:srgbClr val="FFFFFF"/>
                </a:solidFill>
              </a14:hiddenFill>
            </a:ext>
          </a:extLst>
        </p:spPr>
      </p:pic>
      <p:sp>
        <p:nvSpPr>
          <p:cNvPr id="8195" name="TextBox 2"/>
          <p:cNvSpPr txBox="1">
            <a:spLocks noChangeArrowheads="1"/>
          </p:cNvSpPr>
          <p:nvPr/>
        </p:nvSpPr>
        <p:spPr bwMode="auto">
          <a:xfrm>
            <a:off x="2195736" y="6237312"/>
            <a:ext cx="6379096"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000" dirty="0">
                <a:latin typeface="Microsoft YaHei" panose="020B0503020204020204" pitchFamily="34" charset="-122"/>
                <a:ea typeface="Microsoft YaHei" panose="020B0503020204020204" pitchFamily="34" charset="-122"/>
              </a:rPr>
              <a:t>世界各地区排放趋势</a:t>
            </a:r>
            <a:r>
              <a:rPr lang="en-US" altLang="zh-CN" sz="2000" dirty="0">
                <a:latin typeface="Microsoft YaHei" panose="020B0503020204020204" pitchFamily="34" charset="-122"/>
                <a:ea typeface="Microsoft YaHei" panose="020B0503020204020204" pitchFamily="34" charset="-122"/>
              </a:rPr>
              <a:t>1970-2010</a:t>
            </a:r>
            <a:r>
              <a:rPr lang="zh-CN" altLang="en-US" sz="2000" dirty="0">
                <a:latin typeface="Microsoft YaHei" panose="020B0503020204020204" pitchFamily="34" charset="-122"/>
                <a:ea typeface="Microsoft YaHei" panose="020B0503020204020204" pitchFamily="34" charset="-122"/>
              </a:rPr>
              <a:t>：总量与人均</a:t>
            </a:r>
          </a:p>
        </p:txBody>
      </p:sp>
      <p:sp>
        <p:nvSpPr>
          <p:cNvPr id="4" name="TextBox 3"/>
          <p:cNvSpPr txBox="1"/>
          <p:nvPr/>
        </p:nvSpPr>
        <p:spPr>
          <a:xfrm>
            <a:off x="6482680" y="2810520"/>
            <a:ext cx="1219200" cy="276225"/>
          </a:xfrm>
          <a:prstGeom prst="rect">
            <a:avLst/>
          </a:prstGeom>
          <a:noFill/>
        </p:spPr>
        <p:txBody>
          <a:bodyPr>
            <a:spAutoFit/>
          </a:bodyPr>
          <a:lstStyle/>
          <a:p>
            <a:pPr>
              <a:defRPr/>
            </a:pPr>
            <a:r>
              <a:rPr lang="zh-CN" altLang="en-US" sz="1200" b="1" dirty="0">
                <a:latin typeface="Microsoft YaHei" panose="020B0503020204020204" pitchFamily="34" charset="-122"/>
                <a:ea typeface="Microsoft YaHei" panose="020B0503020204020204" pitchFamily="34" charset="-122"/>
              </a:rPr>
              <a:t>经济转轨国家</a:t>
            </a:r>
          </a:p>
        </p:txBody>
      </p:sp>
      <p:sp>
        <p:nvSpPr>
          <p:cNvPr id="5" name="TextBox 4"/>
          <p:cNvSpPr txBox="1"/>
          <p:nvPr/>
        </p:nvSpPr>
        <p:spPr>
          <a:xfrm>
            <a:off x="7391400" y="2215897"/>
            <a:ext cx="1371600" cy="276999"/>
          </a:xfrm>
          <a:prstGeom prst="rect">
            <a:avLst/>
          </a:prstGeom>
          <a:noFill/>
        </p:spPr>
        <p:txBody>
          <a:bodyPr>
            <a:spAutoFit/>
          </a:bodyPr>
          <a:lstStyle/>
          <a:p>
            <a:pPr>
              <a:defRPr/>
            </a:pPr>
            <a:r>
              <a:rPr lang="en-US" altLang="zh-CN" sz="1200" b="1" dirty="0">
                <a:latin typeface="Microsoft YaHei" panose="020B0503020204020204" pitchFamily="34" charset="-122"/>
                <a:ea typeface="Microsoft YaHei" panose="020B0503020204020204" pitchFamily="34" charset="-122"/>
              </a:rPr>
              <a:t>OECD1990</a:t>
            </a:r>
            <a:endParaRPr lang="zh-CN" altLang="en-US" sz="1200" b="1" dirty="0">
              <a:latin typeface="Microsoft YaHei" panose="020B0503020204020204" pitchFamily="34" charset="-122"/>
              <a:ea typeface="Microsoft YaHei" panose="020B0503020204020204" pitchFamily="34" charset="-122"/>
            </a:endParaRPr>
          </a:p>
        </p:txBody>
      </p:sp>
      <p:sp>
        <p:nvSpPr>
          <p:cNvPr id="6" name="TextBox 5"/>
          <p:cNvSpPr txBox="1"/>
          <p:nvPr/>
        </p:nvSpPr>
        <p:spPr>
          <a:xfrm>
            <a:off x="5638800" y="3769097"/>
            <a:ext cx="1371600" cy="276999"/>
          </a:xfrm>
          <a:prstGeom prst="rect">
            <a:avLst/>
          </a:prstGeom>
          <a:noFill/>
        </p:spPr>
        <p:txBody>
          <a:bodyPr>
            <a:spAutoFit/>
          </a:bodyPr>
          <a:lstStyle/>
          <a:p>
            <a:pPr>
              <a:defRPr/>
            </a:pPr>
            <a:r>
              <a:rPr lang="zh-CN" altLang="en-US" sz="1200" b="1" dirty="0">
                <a:latin typeface="Microsoft YaHei" panose="020B0503020204020204" pitchFamily="34" charset="-122"/>
                <a:ea typeface="Microsoft YaHei" panose="020B0503020204020204" pitchFamily="34" charset="-122"/>
              </a:rPr>
              <a:t>拉丁美洲国家</a:t>
            </a:r>
          </a:p>
        </p:txBody>
      </p:sp>
      <p:sp>
        <p:nvSpPr>
          <p:cNvPr id="7" name="TextBox 6"/>
          <p:cNvSpPr txBox="1"/>
          <p:nvPr/>
        </p:nvSpPr>
        <p:spPr>
          <a:xfrm>
            <a:off x="5288632" y="4520153"/>
            <a:ext cx="1371600" cy="276999"/>
          </a:xfrm>
          <a:prstGeom prst="rect">
            <a:avLst/>
          </a:prstGeom>
          <a:noFill/>
        </p:spPr>
        <p:txBody>
          <a:bodyPr>
            <a:spAutoFit/>
          </a:bodyPr>
          <a:lstStyle/>
          <a:p>
            <a:pPr>
              <a:defRPr/>
            </a:pPr>
            <a:r>
              <a:rPr lang="zh-CN" altLang="en-US" sz="1200" b="1" dirty="0">
                <a:latin typeface="Microsoft YaHei" panose="020B0503020204020204" pitchFamily="34" charset="-122"/>
                <a:ea typeface="Microsoft YaHei" panose="020B0503020204020204" pitchFamily="34" charset="-122"/>
              </a:rPr>
              <a:t>中东非洲国家</a:t>
            </a:r>
          </a:p>
        </p:txBody>
      </p:sp>
      <p:sp>
        <p:nvSpPr>
          <p:cNvPr id="8" name="TextBox 7"/>
          <p:cNvSpPr txBox="1"/>
          <p:nvPr/>
        </p:nvSpPr>
        <p:spPr>
          <a:xfrm>
            <a:off x="7391400" y="5157192"/>
            <a:ext cx="1524000" cy="276999"/>
          </a:xfrm>
          <a:prstGeom prst="rect">
            <a:avLst/>
          </a:prstGeom>
          <a:noFill/>
        </p:spPr>
        <p:txBody>
          <a:bodyPr>
            <a:spAutoFit/>
          </a:bodyPr>
          <a:lstStyle/>
          <a:p>
            <a:pPr>
              <a:defRPr/>
            </a:pPr>
            <a:r>
              <a:rPr lang="zh-CN" altLang="en-US" sz="1200" b="1" dirty="0">
                <a:latin typeface="Microsoft YaHei" panose="020B0503020204020204" pitchFamily="34" charset="-122"/>
                <a:ea typeface="Microsoft YaHei" panose="020B0503020204020204" pitchFamily="34" charset="-122"/>
              </a:rPr>
              <a:t>亚洲发展中国家</a:t>
            </a:r>
          </a:p>
        </p:txBody>
      </p:sp>
      <p:sp>
        <p:nvSpPr>
          <p:cNvPr id="9" name="Rectangle 2"/>
          <p:cNvSpPr txBox="1">
            <a:spLocks noChangeArrowheads="1"/>
          </p:cNvSpPr>
          <p:nvPr/>
        </p:nvSpPr>
        <p:spPr>
          <a:xfrm>
            <a:off x="467544" y="33540"/>
            <a:ext cx="8352729" cy="1017694"/>
          </a:xfrm>
          <a:prstGeom prst="rect">
            <a:avLst/>
          </a:prstGeom>
          <a:noFill/>
          <a:ln>
            <a:noFill/>
          </a:ln>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2400" dirty="0" smtClean="0">
                <a:latin typeface="Microsoft YaHei" panose="020B0503020204020204" pitchFamily="34" charset="-122"/>
                <a:ea typeface="Microsoft YaHei" panose="020B0503020204020204" pitchFamily="34" charset="-122"/>
              </a:rPr>
              <a:t>联合国政府间气候变化专门委员会第</a:t>
            </a:r>
            <a:r>
              <a:rPr lang="en-US" altLang="zh-CN" sz="2400" dirty="0" smtClean="0">
                <a:latin typeface="Microsoft YaHei" panose="020B0503020204020204" pitchFamily="34" charset="-122"/>
                <a:ea typeface="Microsoft YaHei" panose="020B0503020204020204" pitchFamily="34" charset="-122"/>
              </a:rPr>
              <a:t>5</a:t>
            </a:r>
            <a:r>
              <a:rPr lang="zh-CN" altLang="en-US" sz="2400" dirty="0" smtClean="0">
                <a:latin typeface="Microsoft YaHei" panose="020B0503020204020204" pitchFamily="34" charset="-122"/>
                <a:ea typeface="Microsoft YaHei" panose="020B0503020204020204" pitchFamily="34" charset="-122"/>
              </a:rPr>
              <a:t>次评估报告</a:t>
            </a:r>
            <a:endParaRPr lang="en-US" altLang="zh-CN" sz="2400" dirty="0" smtClean="0">
              <a:latin typeface="Microsoft YaHei" panose="020B0503020204020204" pitchFamily="34" charset="-122"/>
              <a:ea typeface="Microsoft YaHei" panose="020B0503020204020204" pitchFamily="34" charset="-122"/>
            </a:endParaRPr>
          </a:p>
          <a:p>
            <a:pPr>
              <a:lnSpc>
                <a:spcPct val="150000"/>
              </a:lnSpc>
            </a:pPr>
            <a:r>
              <a:rPr lang="zh-CN" altLang="en-US" sz="2400" dirty="0" smtClean="0">
                <a:latin typeface="Microsoft YaHei" panose="020B0503020204020204" pitchFamily="34" charset="-122"/>
                <a:ea typeface="Microsoft YaHei" panose="020B0503020204020204" pitchFamily="34" charset="-122"/>
              </a:rPr>
              <a:t>历时</a:t>
            </a:r>
            <a:r>
              <a:rPr lang="en-US" altLang="zh-CN" sz="2400" dirty="0" smtClean="0">
                <a:latin typeface="Microsoft YaHei" panose="020B0503020204020204" pitchFamily="34" charset="-122"/>
                <a:ea typeface="Microsoft YaHei" panose="020B0503020204020204" pitchFamily="34" charset="-122"/>
              </a:rPr>
              <a:t>6</a:t>
            </a:r>
            <a:r>
              <a:rPr lang="zh-CN" altLang="en-US" sz="2400" dirty="0" smtClean="0">
                <a:latin typeface="Microsoft YaHei" panose="020B0503020204020204" pitchFamily="34" charset="-122"/>
                <a:ea typeface="Microsoft YaHei" panose="020B0503020204020204" pitchFamily="34" charset="-122"/>
              </a:rPr>
              <a:t>年，</a:t>
            </a:r>
            <a:r>
              <a:rPr lang="en-US" altLang="zh-CN" sz="2400" dirty="0" smtClean="0">
                <a:latin typeface="Microsoft YaHei" panose="020B0503020204020204" pitchFamily="34" charset="-122"/>
                <a:ea typeface="Microsoft YaHei" panose="020B0503020204020204" pitchFamily="34" charset="-122"/>
              </a:rPr>
              <a:t>2013</a:t>
            </a:r>
            <a:r>
              <a:rPr lang="zh-CN" altLang="en-US" sz="2400" dirty="0" smtClean="0">
                <a:latin typeface="Microsoft YaHei" panose="020B0503020204020204" pitchFamily="34" charset="-122"/>
                <a:ea typeface="Microsoft YaHei" panose="020B0503020204020204" pitchFamily="34" charset="-122"/>
              </a:rPr>
              <a:t>年</a:t>
            </a:r>
            <a:r>
              <a:rPr lang="en-US" altLang="zh-CN" sz="2400" dirty="0" smtClean="0">
                <a:latin typeface="Microsoft YaHei" panose="020B0503020204020204" pitchFamily="34" charset="-122"/>
                <a:ea typeface="Microsoft YaHei" panose="020B0503020204020204" pitchFamily="34" charset="-122"/>
              </a:rPr>
              <a:t>10</a:t>
            </a:r>
            <a:r>
              <a:rPr lang="zh-CN" altLang="en-US" sz="2400" dirty="0" smtClean="0">
                <a:latin typeface="Microsoft YaHei" panose="020B0503020204020204" pitchFamily="34" charset="-122"/>
                <a:ea typeface="Microsoft YaHei" panose="020B0503020204020204" pitchFamily="34" charset="-122"/>
              </a:rPr>
              <a:t>月至</a:t>
            </a:r>
            <a:r>
              <a:rPr lang="en-US" altLang="zh-CN" sz="2400" dirty="0" smtClean="0">
                <a:latin typeface="Microsoft YaHei" panose="020B0503020204020204" pitchFamily="34" charset="-122"/>
                <a:ea typeface="Microsoft YaHei" panose="020B0503020204020204" pitchFamily="34" charset="-122"/>
              </a:rPr>
              <a:t>2014</a:t>
            </a:r>
            <a:r>
              <a:rPr lang="zh-CN" altLang="en-US" sz="2400" dirty="0" smtClean="0">
                <a:latin typeface="Microsoft YaHei" panose="020B0503020204020204" pitchFamily="34" charset="-122"/>
                <a:ea typeface="Microsoft YaHei" panose="020B0503020204020204" pitchFamily="34" charset="-122"/>
              </a:rPr>
              <a:t>年</a:t>
            </a:r>
            <a:r>
              <a:rPr lang="en-US" altLang="zh-CN" sz="2400" dirty="0" smtClean="0">
                <a:latin typeface="Microsoft YaHei" panose="020B0503020204020204" pitchFamily="34" charset="-122"/>
                <a:ea typeface="Microsoft YaHei" panose="020B0503020204020204" pitchFamily="34" charset="-122"/>
              </a:rPr>
              <a:t>11</a:t>
            </a:r>
            <a:r>
              <a:rPr lang="zh-CN" altLang="en-US" sz="2400" dirty="0" smtClean="0">
                <a:latin typeface="Microsoft YaHei" panose="020B0503020204020204" pitchFamily="34" charset="-122"/>
                <a:ea typeface="Microsoft YaHei" panose="020B0503020204020204" pitchFamily="34" charset="-122"/>
              </a:rPr>
              <a:t>月发布结果</a:t>
            </a:r>
            <a:endParaRPr lang="en-US" altLang="zh-CN" sz="2400" dirty="0">
              <a:latin typeface="Microsoft YaHei" panose="020B0503020204020204" pitchFamily="34" charset="-122"/>
              <a:ea typeface="Microsoft YaHei" panose="020B0503020204020204" pitchFamily="34" charset="-122"/>
            </a:endParaRPr>
          </a:p>
        </p:txBody>
      </p:sp>
      <p:sp>
        <p:nvSpPr>
          <p:cNvPr id="11" name="TextBox 10"/>
          <p:cNvSpPr txBox="1"/>
          <p:nvPr/>
        </p:nvSpPr>
        <p:spPr>
          <a:xfrm>
            <a:off x="1763688" y="5301208"/>
            <a:ext cx="1219200" cy="276225"/>
          </a:xfrm>
          <a:prstGeom prst="rect">
            <a:avLst/>
          </a:prstGeom>
          <a:solidFill>
            <a:schemeClr val="bg1"/>
          </a:solidFill>
        </p:spPr>
        <p:txBody>
          <a:bodyPr>
            <a:spAutoFit/>
          </a:bodyPr>
          <a:lstStyle/>
          <a:p>
            <a:pPr>
              <a:defRPr/>
            </a:pPr>
            <a:r>
              <a:rPr lang="zh-CN" altLang="en-US" sz="1200" b="1" dirty="0">
                <a:latin typeface="Microsoft YaHei" panose="020B0503020204020204" pitchFamily="34" charset="-122"/>
                <a:ea typeface="Microsoft YaHei" panose="020B0503020204020204" pitchFamily="34" charset="-122"/>
              </a:rPr>
              <a:t>经济转轨国家</a:t>
            </a:r>
          </a:p>
        </p:txBody>
      </p:sp>
      <p:sp>
        <p:nvSpPr>
          <p:cNvPr id="12" name="TextBox 11"/>
          <p:cNvSpPr txBox="1"/>
          <p:nvPr/>
        </p:nvSpPr>
        <p:spPr>
          <a:xfrm>
            <a:off x="2942878" y="4906428"/>
            <a:ext cx="1371600" cy="276999"/>
          </a:xfrm>
          <a:prstGeom prst="rect">
            <a:avLst/>
          </a:prstGeom>
          <a:solidFill>
            <a:schemeClr val="bg1"/>
          </a:solidFill>
        </p:spPr>
        <p:txBody>
          <a:bodyPr>
            <a:spAutoFit/>
          </a:bodyPr>
          <a:lstStyle/>
          <a:p>
            <a:pPr>
              <a:defRPr/>
            </a:pPr>
            <a:r>
              <a:rPr lang="en-US" altLang="zh-CN" sz="1200" b="1" dirty="0">
                <a:latin typeface="Microsoft YaHei" panose="020B0503020204020204" pitchFamily="34" charset="-122"/>
                <a:ea typeface="Microsoft YaHei" panose="020B0503020204020204" pitchFamily="34" charset="-122"/>
              </a:rPr>
              <a:t>OECD1990</a:t>
            </a:r>
            <a:endParaRPr lang="zh-CN" altLang="en-US" sz="1200" b="1" dirty="0">
              <a:latin typeface="Microsoft YaHei" panose="020B0503020204020204" pitchFamily="34" charset="-122"/>
              <a:ea typeface="Microsoft YaHei" panose="020B0503020204020204" pitchFamily="34" charset="-122"/>
            </a:endParaRPr>
          </a:p>
        </p:txBody>
      </p:sp>
      <p:sp>
        <p:nvSpPr>
          <p:cNvPr id="13" name="TextBox 12"/>
          <p:cNvSpPr txBox="1"/>
          <p:nvPr/>
        </p:nvSpPr>
        <p:spPr>
          <a:xfrm>
            <a:off x="2866678" y="2420888"/>
            <a:ext cx="1524000" cy="307975"/>
          </a:xfrm>
          <a:prstGeom prst="rect">
            <a:avLst/>
          </a:prstGeom>
          <a:solidFill>
            <a:schemeClr val="bg1"/>
          </a:solidFill>
        </p:spPr>
        <p:txBody>
          <a:bodyPr>
            <a:spAutoFit/>
          </a:bodyPr>
          <a:lstStyle/>
          <a:p>
            <a:pPr>
              <a:defRPr/>
            </a:pPr>
            <a:r>
              <a:rPr lang="zh-CN" altLang="en-US" sz="1400" b="1" dirty="0">
                <a:latin typeface="Microsoft YaHei" panose="020B0503020204020204" pitchFamily="34" charset="-122"/>
                <a:ea typeface="Microsoft YaHei" panose="020B0503020204020204" pitchFamily="34" charset="-122"/>
              </a:rPr>
              <a:t>亚洲发展中国家</a:t>
            </a:r>
          </a:p>
        </p:txBody>
      </p:sp>
    </p:spTree>
    <p:extLst>
      <p:ext uri="{BB962C8B-B14F-4D97-AF65-F5344CB8AC3E}">
        <p14:creationId xmlns="" xmlns:p14="http://schemas.microsoft.com/office/powerpoint/2010/main" val="811093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28662" y="1916832"/>
            <a:ext cx="4354920" cy="845591"/>
          </a:xfrm>
        </p:spPr>
        <p:txBody>
          <a:bodyPr>
            <a:normAutofit/>
          </a:bodyPr>
          <a:lstStyle/>
          <a:p>
            <a:pPr algn="ctr"/>
            <a:r>
              <a:rPr lang="en-US" altLang="zh-CN" sz="2000" b="1" dirty="0" smtClean="0">
                <a:solidFill>
                  <a:srgbClr val="FF0000"/>
                </a:solidFill>
                <a:latin typeface="Microsoft YaHei" panose="020B0503020204020204" pitchFamily="34" charset="-122"/>
                <a:ea typeface="Microsoft YaHei" panose="020B0503020204020204" pitchFamily="34" charset="-122"/>
              </a:rPr>
              <a:t>2°C</a:t>
            </a:r>
            <a:r>
              <a:rPr lang="zh-CN" altLang="en-US" sz="2000" b="1" dirty="0" smtClean="0">
                <a:solidFill>
                  <a:srgbClr val="FF0000"/>
                </a:solidFill>
                <a:latin typeface="Microsoft YaHei" panose="020B0503020204020204" pitchFamily="34" charset="-122"/>
                <a:ea typeface="Microsoft YaHei" panose="020B0503020204020204" pitchFamily="34" charset="-122"/>
              </a:rPr>
              <a:t>目标，排放空间，全球碳预算</a:t>
            </a:r>
            <a:endParaRPr lang="en-US" sz="2000" b="1" dirty="0">
              <a:solidFill>
                <a:srgbClr val="FF0000"/>
              </a:solidFill>
              <a:latin typeface="Microsoft YaHei" panose="020B0503020204020204" pitchFamily="34" charset="-122"/>
              <a:ea typeface="Microsoft YaHei" panose="020B0503020204020204" pitchFamily="34" charset="-122"/>
            </a:endParaRPr>
          </a:p>
        </p:txBody>
      </p:sp>
      <p:sp>
        <p:nvSpPr>
          <p:cNvPr id="14" name="Slide Number Placeholder 13"/>
          <p:cNvSpPr>
            <a:spLocks noGrp="1"/>
          </p:cNvSpPr>
          <p:nvPr>
            <p:ph type="sldNum" sz="quarter" idx="12"/>
          </p:nvPr>
        </p:nvSpPr>
        <p:spPr/>
        <p:txBody>
          <a:bodyPr/>
          <a:lstStyle/>
          <a:p>
            <a:fld id="{2066355A-084C-D24E-9AD2-7E4FC41EA627}" type="slidenum">
              <a:rPr lang="en-US" smtClean="0"/>
              <a:pPr/>
              <a:t>8</a:t>
            </a:fld>
            <a:endParaRPr lang="en-US"/>
          </a:p>
        </p:txBody>
      </p:sp>
      <p:sp>
        <p:nvSpPr>
          <p:cNvPr id="7" name="Rectangle 2"/>
          <p:cNvSpPr txBox="1">
            <a:spLocks noChangeArrowheads="1"/>
          </p:cNvSpPr>
          <p:nvPr/>
        </p:nvSpPr>
        <p:spPr>
          <a:xfrm>
            <a:off x="928662" y="224025"/>
            <a:ext cx="4320480" cy="1872208"/>
          </a:xfrm>
          <a:prstGeom prst="rect">
            <a:avLst/>
          </a:prstGeom>
          <a:noFill/>
          <a:ln>
            <a:noFill/>
          </a:ln>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2400" b="1" dirty="0" smtClean="0">
                <a:latin typeface="Microsoft YaHei" panose="020B0503020204020204" pitchFamily="34" charset="-122"/>
                <a:ea typeface="Microsoft YaHei" panose="020B0503020204020204" pitchFamily="34" charset="-122"/>
              </a:rPr>
              <a:t>联合国政府间气候变化专门委员会第</a:t>
            </a:r>
            <a:r>
              <a:rPr lang="en-US" altLang="zh-CN" sz="2400" b="1" dirty="0" smtClean="0">
                <a:latin typeface="Microsoft YaHei" panose="020B0503020204020204" pitchFamily="34" charset="-122"/>
                <a:ea typeface="Microsoft YaHei" panose="020B0503020204020204" pitchFamily="34" charset="-122"/>
              </a:rPr>
              <a:t>5</a:t>
            </a:r>
            <a:r>
              <a:rPr lang="zh-CN" altLang="en-US" sz="2400" b="1" dirty="0" smtClean="0">
                <a:latin typeface="Microsoft YaHei" panose="020B0503020204020204" pitchFamily="34" charset="-122"/>
                <a:ea typeface="Microsoft YaHei" panose="020B0503020204020204" pitchFamily="34" charset="-122"/>
              </a:rPr>
              <a:t>次评估报告历时</a:t>
            </a:r>
            <a:r>
              <a:rPr lang="en-US" altLang="zh-CN" sz="2400" b="1" dirty="0" smtClean="0">
                <a:latin typeface="Microsoft YaHei" panose="020B0503020204020204" pitchFamily="34" charset="-122"/>
                <a:ea typeface="Microsoft YaHei" panose="020B0503020204020204" pitchFamily="34" charset="-122"/>
              </a:rPr>
              <a:t>6</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2013</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10</a:t>
            </a:r>
            <a:r>
              <a:rPr lang="zh-CN" altLang="en-US" sz="2400" b="1" dirty="0" smtClean="0">
                <a:latin typeface="Microsoft YaHei" panose="020B0503020204020204" pitchFamily="34" charset="-122"/>
                <a:ea typeface="Microsoft YaHei" panose="020B0503020204020204" pitchFamily="34" charset="-122"/>
              </a:rPr>
              <a:t>月至</a:t>
            </a:r>
            <a:r>
              <a:rPr lang="en-US" altLang="zh-CN" sz="2400" b="1" dirty="0" smtClean="0">
                <a:latin typeface="Microsoft YaHei" panose="020B0503020204020204" pitchFamily="34" charset="-122"/>
                <a:ea typeface="Microsoft YaHei" panose="020B0503020204020204" pitchFamily="34" charset="-122"/>
              </a:rPr>
              <a:t>2014</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11</a:t>
            </a:r>
            <a:r>
              <a:rPr lang="zh-CN" altLang="en-US" sz="2400" b="1" dirty="0" smtClean="0">
                <a:latin typeface="Microsoft YaHei" panose="020B0503020204020204" pitchFamily="34" charset="-122"/>
                <a:ea typeface="Microsoft YaHei" panose="020B0503020204020204" pitchFamily="34" charset="-122"/>
              </a:rPr>
              <a:t>月发布结果</a:t>
            </a:r>
            <a:endParaRPr lang="en-US" altLang="zh-CN" sz="2400" b="1" dirty="0">
              <a:latin typeface="Microsoft YaHei" panose="020B0503020204020204" pitchFamily="34" charset="-122"/>
              <a:ea typeface="Microsoft YaHei" panose="020B0503020204020204" pitchFamily="34" charset="-122"/>
            </a:endParaRPr>
          </a:p>
        </p:txBody>
      </p:sp>
      <p:pic>
        <p:nvPicPr>
          <p:cNvPr id="5123"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152967" y="129333"/>
            <a:ext cx="3991033" cy="2942477"/>
          </a:xfrm>
          <a:prstGeom prst="rect">
            <a:avLst/>
          </a:prstGeom>
          <a:noFill/>
          <a:ln w="22225">
            <a:solidFill>
              <a:schemeClr val="accent2">
                <a:lumMod val="75000"/>
              </a:schemeClr>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043608" y="3087581"/>
            <a:ext cx="7992888" cy="3770443"/>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544844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1037"/>
          <a:stretch/>
        </p:blipFill>
        <p:spPr bwMode="auto">
          <a:xfrm>
            <a:off x="323528" y="1772816"/>
            <a:ext cx="8640960" cy="4863926"/>
          </a:xfrm>
          <a:prstGeom prst="rect">
            <a:avLst/>
          </a:prstGeom>
          <a:noFill/>
          <a:ln w="19050">
            <a:solidFill>
              <a:schemeClr val="accent4">
                <a:lumMod val="75000"/>
              </a:schemeClr>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71600" y="1268760"/>
            <a:ext cx="8064896" cy="400110"/>
          </a:xfrm>
          <a:prstGeom prst="rect">
            <a:avLst/>
          </a:prstGeom>
          <a:noFill/>
        </p:spPr>
        <p:txBody>
          <a:bodyPr wrap="square" rtlCol="0">
            <a:spAutoFit/>
          </a:bodyPr>
          <a:lstStyle/>
          <a:p>
            <a:r>
              <a:rPr lang="en-US" altLang="zh-CN" sz="2000" b="1" dirty="0" smtClean="0">
                <a:solidFill>
                  <a:srgbClr val="C00000"/>
                </a:solidFill>
                <a:latin typeface="Microsoft YaHei" panose="020B0503020204020204" pitchFamily="34" charset="-122"/>
                <a:ea typeface="Microsoft YaHei" panose="020B0503020204020204" pitchFamily="34" charset="-122"/>
              </a:rPr>
              <a:t>2030</a:t>
            </a:r>
            <a:r>
              <a:rPr lang="zh-CN" altLang="en-US" sz="2000" b="1" dirty="0" smtClean="0">
                <a:solidFill>
                  <a:srgbClr val="C00000"/>
                </a:solidFill>
                <a:latin typeface="Microsoft YaHei" panose="020B0503020204020204" pitchFamily="34" charset="-122"/>
                <a:ea typeface="Microsoft YaHei" panose="020B0503020204020204" pitchFamily="34" charset="-122"/>
              </a:rPr>
              <a:t>年：排放路径；</a:t>
            </a:r>
            <a:r>
              <a:rPr lang="en-US" altLang="zh-CN" sz="2000" b="1" dirty="0" smtClean="0">
                <a:solidFill>
                  <a:srgbClr val="C00000"/>
                </a:solidFill>
                <a:latin typeface="Microsoft YaHei" panose="020B0503020204020204" pitchFamily="34" charset="-122"/>
                <a:ea typeface="Microsoft YaHei" panose="020B0503020204020204" pitchFamily="34" charset="-122"/>
              </a:rPr>
              <a:t>2030-2050</a:t>
            </a:r>
            <a:r>
              <a:rPr lang="zh-CN" altLang="en-US" sz="2000" b="1" dirty="0" smtClean="0">
                <a:solidFill>
                  <a:srgbClr val="C00000"/>
                </a:solidFill>
                <a:latin typeface="Microsoft YaHei" panose="020B0503020204020204" pitchFamily="34" charset="-122"/>
                <a:ea typeface="Microsoft YaHei" panose="020B0503020204020204" pitchFamily="34" charset="-122"/>
              </a:rPr>
              <a:t>：年均减排</a:t>
            </a:r>
            <a:r>
              <a:rPr lang="en-US" altLang="zh-CN" sz="2000" b="1" dirty="0" smtClean="0">
                <a:solidFill>
                  <a:srgbClr val="C00000"/>
                </a:solidFill>
                <a:latin typeface="Microsoft YaHei" panose="020B0503020204020204" pitchFamily="34" charset="-122"/>
                <a:ea typeface="Microsoft YaHei" panose="020B0503020204020204" pitchFamily="34" charset="-122"/>
              </a:rPr>
              <a:t>%</a:t>
            </a:r>
            <a:r>
              <a:rPr lang="zh-CN" altLang="en-US" sz="2000" b="1" dirty="0" smtClean="0">
                <a:solidFill>
                  <a:srgbClr val="C00000"/>
                </a:solidFill>
                <a:latin typeface="Microsoft YaHei" panose="020B0503020204020204" pitchFamily="34" charset="-122"/>
                <a:ea typeface="Microsoft YaHei" panose="020B0503020204020204" pitchFamily="34" charset="-122"/>
              </a:rPr>
              <a:t>；零碳能源比例</a:t>
            </a:r>
            <a:r>
              <a:rPr lang="en-US" altLang="zh-CN" sz="2000" b="1" dirty="0" smtClean="0">
                <a:solidFill>
                  <a:srgbClr val="C00000"/>
                </a:solidFill>
                <a:latin typeface="Microsoft YaHei" panose="020B0503020204020204" pitchFamily="34" charset="-122"/>
                <a:ea typeface="Microsoft YaHei" panose="020B0503020204020204" pitchFamily="34" charset="-122"/>
              </a:rPr>
              <a:t>%</a:t>
            </a:r>
            <a:endParaRPr lang="zh-CN" altLang="en-US" sz="2000" b="1" dirty="0">
              <a:solidFill>
                <a:srgbClr val="C00000"/>
              </a:solidFill>
              <a:latin typeface="Microsoft YaHei" panose="020B0503020204020204" pitchFamily="34" charset="-122"/>
              <a:ea typeface="Microsoft YaHei" panose="020B0503020204020204" pitchFamily="34" charset="-122"/>
            </a:endParaRPr>
          </a:p>
        </p:txBody>
      </p:sp>
      <p:sp>
        <p:nvSpPr>
          <p:cNvPr id="7" name="Rectangle 2"/>
          <p:cNvSpPr txBox="1">
            <a:spLocks noChangeArrowheads="1"/>
          </p:cNvSpPr>
          <p:nvPr/>
        </p:nvSpPr>
        <p:spPr>
          <a:xfrm>
            <a:off x="467544" y="33540"/>
            <a:ext cx="8352729" cy="1017694"/>
          </a:xfrm>
          <a:prstGeom prst="rect">
            <a:avLst/>
          </a:prstGeom>
          <a:noFill/>
          <a:ln>
            <a:noFill/>
          </a:ln>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2400" b="1" dirty="0" smtClean="0">
                <a:latin typeface="Microsoft YaHei" panose="020B0503020204020204" pitchFamily="34" charset="-122"/>
                <a:ea typeface="Microsoft YaHei" panose="020B0503020204020204" pitchFamily="34" charset="-122"/>
              </a:rPr>
              <a:t>联合国政府间气候变化专门委员会第</a:t>
            </a:r>
            <a:r>
              <a:rPr lang="en-US" altLang="zh-CN" sz="2400" b="1" dirty="0" smtClean="0">
                <a:latin typeface="Microsoft YaHei" panose="020B0503020204020204" pitchFamily="34" charset="-122"/>
                <a:ea typeface="Microsoft YaHei" panose="020B0503020204020204" pitchFamily="34" charset="-122"/>
              </a:rPr>
              <a:t>5</a:t>
            </a:r>
            <a:r>
              <a:rPr lang="zh-CN" altLang="en-US" sz="2400" b="1" dirty="0" smtClean="0">
                <a:latin typeface="Microsoft YaHei" panose="020B0503020204020204" pitchFamily="34" charset="-122"/>
                <a:ea typeface="Microsoft YaHei" panose="020B0503020204020204" pitchFamily="34" charset="-122"/>
              </a:rPr>
              <a:t>次评估报告</a:t>
            </a:r>
            <a:endParaRPr lang="en-US" altLang="zh-CN" sz="2400" b="1" dirty="0" smtClean="0">
              <a:latin typeface="Microsoft YaHei" panose="020B0503020204020204" pitchFamily="34" charset="-122"/>
              <a:ea typeface="Microsoft YaHei" panose="020B0503020204020204" pitchFamily="34" charset="-122"/>
            </a:endParaRPr>
          </a:p>
          <a:p>
            <a:pPr>
              <a:lnSpc>
                <a:spcPct val="150000"/>
              </a:lnSpc>
            </a:pPr>
            <a:r>
              <a:rPr lang="zh-CN" altLang="en-US" sz="2400" b="1" dirty="0" smtClean="0">
                <a:latin typeface="Microsoft YaHei" panose="020B0503020204020204" pitchFamily="34" charset="-122"/>
                <a:ea typeface="Microsoft YaHei" panose="020B0503020204020204" pitchFamily="34" charset="-122"/>
              </a:rPr>
              <a:t>历时</a:t>
            </a:r>
            <a:r>
              <a:rPr lang="en-US" altLang="zh-CN" sz="2400" b="1" dirty="0" smtClean="0">
                <a:latin typeface="Microsoft YaHei" panose="020B0503020204020204" pitchFamily="34" charset="-122"/>
                <a:ea typeface="Microsoft YaHei" panose="020B0503020204020204" pitchFamily="34" charset="-122"/>
              </a:rPr>
              <a:t>6</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2013</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10</a:t>
            </a:r>
            <a:r>
              <a:rPr lang="zh-CN" altLang="en-US" sz="2400" b="1" dirty="0" smtClean="0">
                <a:latin typeface="Microsoft YaHei" panose="020B0503020204020204" pitchFamily="34" charset="-122"/>
                <a:ea typeface="Microsoft YaHei" panose="020B0503020204020204" pitchFamily="34" charset="-122"/>
              </a:rPr>
              <a:t>月至</a:t>
            </a:r>
            <a:r>
              <a:rPr lang="en-US" altLang="zh-CN" sz="2400" b="1" dirty="0" smtClean="0">
                <a:latin typeface="Microsoft YaHei" panose="020B0503020204020204" pitchFamily="34" charset="-122"/>
                <a:ea typeface="Microsoft YaHei" panose="020B0503020204020204" pitchFamily="34" charset="-122"/>
              </a:rPr>
              <a:t>2014</a:t>
            </a:r>
            <a:r>
              <a:rPr lang="zh-CN" altLang="en-US" sz="2400" b="1" dirty="0" smtClean="0">
                <a:latin typeface="Microsoft YaHei" panose="020B0503020204020204" pitchFamily="34" charset="-122"/>
                <a:ea typeface="Microsoft YaHei" panose="020B0503020204020204" pitchFamily="34" charset="-122"/>
              </a:rPr>
              <a:t>年</a:t>
            </a:r>
            <a:r>
              <a:rPr lang="en-US" altLang="zh-CN" sz="2400" b="1" dirty="0" smtClean="0">
                <a:latin typeface="Microsoft YaHei" panose="020B0503020204020204" pitchFamily="34" charset="-122"/>
                <a:ea typeface="Microsoft YaHei" panose="020B0503020204020204" pitchFamily="34" charset="-122"/>
              </a:rPr>
              <a:t>11</a:t>
            </a:r>
            <a:r>
              <a:rPr lang="zh-CN" altLang="en-US" sz="2400" b="1" dirty="0" smtClean="0">
                <a:latin typeface="Microsoft YaHei" panose="020B0503020204020204" pitchFamily="34" charset="-122"/>
                <a:ea typeface="Microsoft YaHei" panose="020B0503020204020204" pitchFamily="34" charset="-122"/>
              </a:rPr>
              <a:t>月发布结果</a:t>
            </a:r>
            <a:endParaRPr lang="en-US" altLang="zh-CN" sz="2400" b="1" dirty="0">
              <a:latin typeface="Microsoft YaHei" panose="020B0503020204020204" pitchFamily="34" charset="-122"/>
              <a:ea typeface="Microsoft YaHei" panose="020B0503020204020204" pitchFamily="34" charset="-122"/>
            </a:endParaRPr>
          </a:p>
        </p:txBody>
      </p:sp>
      <p:sp>
        <p:nvSpPr>
          <p:cNvPr id="6" name="TextBox 5"/>
          <p:cNvSpPr txBox="1"/>
          <p:nvPr/>
        </p:nvSpPr>
        <p:spPr>
          <a:xfrm>
            <a:off x="3994240" y="4293096"/>
            <a:ext cx="649768" cy="369332"/>
          </a:xfrm>
          <a:prstGeom prst="rect">
            <a:avLst/>
          </a:prstGeom>
          <a:noFill/>
        </p:spPr>
        <p:txBody>
          <a:bodyPr wrap="square" rtlCol="0">
            <a:spAutoFit/>
          </a:bodyPr>
          <a:lstStyle/>
          <a:p>
            <a:r>
              <a:rPr lang="en-US" altLang="zh-CN" b="1" dirty="0" smtClean="0">
                <a:solidFill>
                  <a:srgbClr val="FF0000"/>
                </a:solidFill>
              </a:rPr>
              <a:t>3%</a:t>
            </a:r>
            <a:endParaRPr lang="zh-CN" altLang="en-US" b="1" dirty="0">
              <a:solidFill>
                <a:srgbClr val="FF0000"/>
              </a:solidFill>
            </a:endParaRPr>
          </a:p>
        </p:txBody>
      </p:sp>
      <p:sp>
        <p:nvSpPr>
          <p:cNvPr id="9" name="TextBox 8"/>
          <p:cNvSpPr txBox="1"/>
          <p:nvPr/>
        </p:nvSpPr>
        <p:spPr>
          <a:xfrm>
            <a:off x="5146368" y="5291916"/>
            <a:ext cx="649768" cy="369332"/>
          </a:xfrm>
          <a:prstGeom prst="rect">
            <a:avLst/>
          </a:prstGeom>
          <a:noFill/>
        </p:spPr>
        <p:txBody>
          <a:bodyPr wrap="square" rtlCol="0">
            <a:spAutoFit/>
          </a:bodyPr>
          <a:lstStyle/>
          <a:p>
            <a:r>
              <a:rPr lang="en-US" altLang="zh-CN" b="1" dirty="0">
                <a:solidFill>
                  <a:srgbClr val="FF0000"/>
                </a:solidFill>
              </a:rPr>
              <a:t>6</a:t>
            </a:r>
            <a:r>
              <a:rPr lang="en-US" altLang="zh-CN" b="1" dirty="0" smtClean="0">
                <a:solidFill>
                  <a:srgbClr val="FF0000"/>
                </a:solidFill>
              </a:rPr>
              <a:t>%</a:t>
            </a:r>
            <a:endParaRPr lang="zh-CN" altLang="en-US" b="1" dirty="0">
              <a:solidFill>
                <a:srgbClr val="FF0000"/>
              </a:solidFill>
            </a:endParaRPr>
          </a:p>
        </p:txBody>
      </p:sp>
      <p:sp>
        <p:nvSpPr>
          <p:cNvPr id="12" name="TextBox 11"/>
          <p:cNvSpPr txBox="1"/>
          <p:nvPr/>
        </p:nvSpPr>
        <p:spPr>
          <a:xfrm>
            <a:off x="6588224" y="5153416"/>
            <a:ext cx="1188980" cy="646331"/>
          </a:xfrm>
          <a:prstGeom prst="rect">
            <a:avLst/>
          </a:prstGeom>
          <a:noFill/>
        </p:spPr>
        <p:txBody>
          <a:bodyPr wrap="square" rtlCol="0">
            <a:spAutoFit/>
          </a:bodyPr>
          <a:lstStyle/>
          <a:p>
            <a:r>
              <a:rPr lang="en-US" altLang="zh-CN" b="1" dirty="0" smtClean="0">
                <a:solidFill>
                  <a:srgbClr val="FF0000"/>
                </a:solidFill>
              </a:rPr>
              <a:t>2030</a:t>
            </a:r>
            <a:r>
              <a:rPr lang="zh-CN" altLang="en-US" b="1" dirty="0" smtClean="0">
                <a:solidFill>
                  <a:srgbClr val="FF0000"/>
                </a:solidFill>
              </a:rPr>
              <a:t>年：</a:t>
            </a:r>
            <a:r>
              <a:rPr lang="en-US" altLang="zh-CN" b="1" dirty="0" smtClean="0">
                <a:solidFill>
                  <a:srgbClr val="FF0000"/>
                </a:solidFill>
              </a:rPr>
              <a:t>30%</a:t>
            </a:r>
            <a:endParaRPr lang="zh-CN" altLang="en-US" b="1" dirty="0">
              <a:solidFill>
                <a:srgbClr val="FF0000"/>
              </a:solidFill>
            </a:endParaRPr>
          </a:p>
        </p:txBody>
      </p:sp>
      <p:sp>
        <p:nvSpPr>
          <p:cNvPr id="13" name="TextBox 12"/>
          <p:cNvSpPr txBox="1"/>
          <p:nvPr/>
        </p:nvSpPr>
        <p:spPr>
          <a:xfrm>
            <a:off x="6948264" y="3558448"/>
            <a:ext cx="1188980" cy="646331"/>
          </a:xfrm>
          <a:prstGeom prst="rect">
            <a:avLst/>
          </a:prstGeom>
          <a:noFill/>
        </p:spPr>
        <p:txBody>
          <a:bodyPr wrap="square" rtlCol="0">
            <a:spAutoFit/>
          </a:bodyPr>
          <a:lstStyle/>
          <a:p>
            <a:r>
              <a:rPr lang="en-US" altLang="zh-CN" b="1" dirty="0" smtClean="0">
                <a:solidFill>
                  <a:srgbClr val="FF0000"/>
                </a:solidFill>
              </a:rPr>
              <a:t>2050</a:t>
            </a:r>
            <a:r>
              <a:rPr lang="zh-CN" altLang="en-US" b="1" dirty="0" smtClean="0">
                <a:solidFill>
                  <a:srgbClr val="FF0000"/>
                </a:solidFill>
              </a:rPr>
              <a:t>年：</a:t>
            </a:r>
            <a:r>
              <a:rPr lang="en-US" altLang="zh-CN" b="1" dirty="0" smtClean="0">
                <a:solidFill>
                  <a:srgbClr val="FF0000"/>
                </a:solidFill>
              </a:rPr>
              <a:t>50%</a:t>
            </a:r>
            <a:endParaRPr lang="zh-CN" altLang="en-US" b="1" dirty="0">
              <a:solidFill>
                <a:srgbClr val="FF0000"/>
              </a:solidFill>
            </a:endParaRPr>
          </a:p>
        </p:txBody>
      </p:sp>
      <p:sp>
        <p:nvSpPr>
          <p:cNvPr id="14" name="TextBox 13"/>
          <p:cNvSpPr txBox="1"/>
          <p:nvPr/>
        </p:nvSpPr>
        <p:spPr>
          <a:xfrm>
            <a:off x="7369798" y="2278613"/>
            <a:ext cx="1188980" cy="646331"/>
          </a:xfrm>
          <a:prstGeom prst="rect">
            <a:avLst/>
          </a:prstGeom>
          <a:noFill/>
        </p:spPr>
        <p:txBody>
          <a:bodyPr wrap="square" rtlCol="0">
            <a:spAutoFit/>
          </a:bodyPr>
          <a:lstStyle/>
          <a:p>
            <a:r>
              <a:rPr lang="en-US" altLang="zh-CN" b="1" dirty="0" smtClean="0">
                <a:solidFill>
                  <a:srgbClr val="FF0000"/>
                </a:solidFill>
              </a:rPr>
              <a:t>2100</a:t>
            </a:r>
            <a:r>
              <a:rPr lang="zh-CN" altLang="en-US" b="1" dirty="0" smtClean="0">
                <a:solidFill>
                  <a:srgbClr val="FF0000"/>
                </a:solidFill>
              </a:rPr>
              <a:t>年：</a:t>
            </a:r>
            <a:r>
              <a:rPr lang="en-US" altLang="zh-CN" b="1" dirty="0">
                <a:solidFill>
                  <a:srgbClr val="FF0000"/>
                </a:solidFill>
              </a:rPr>
              <a:t>9</a:t>
            </a:r>
            <a:r>
              <a:rPr lang="en-US" altLang="zh-CN" b="1" dirty="0" smtClean="0">
                <a:solidFill>
                  <a:srgbClr val="FF0000"/>
                </a:solidFill>
              </a:rPr>
              <a:t>0%</a:t>
            </a:r>
            <a:endParaRPr lang="zh-CN" altLang="en-US" b="1" dirty="0">
              <a:solidFill>
                <a:srgbClr val="FF0000"/>
              </a:solidFill>
            </a:endParaRPr>
          </a:p>
        </p:txBody>
      </p:sp>
    </p:spTree>
    <p:extLst>
      <p:ext uri="{BB962C8B-B14F-4D97-AF65-F5344CB8AC3E}">
        <p14:creationId xmlns="" xmlns:p14="http://schemas.microsoft.com/office/powerpoint/2010/main" val="35925396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fontScheme name="Echo">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400TGp_globalcity_light_ani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400TGp_globalcity_light_ani">
    <a:majorFont>
      <a:latin typeface="黑体"/>
      <a:ea typeface="黑体"/>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Trek</Template>
  <TotalTime>8968</TotalTime>
  <Words>3291</Words>
  <Application>Microsoft Office PowerPoint</Application>
  <PresentationFormat>全屏显示(4:3)</PresentationFormat>
  <Paragraphs>375</Paragraphs>
  <Slides>46</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Solstice</vt:lpstr>
      <vt:lpstr>Visio</vt:lpstr>
      <vt:lpstr>应对气候变化报告（2014）</vt:lpstr>
      <vt:lpstr>报告提纲</vt:lpstr>
      <vt:lpstr>一、科学与政治进程相互呼应</vt:lpstr>
      <vt:lpstr>幻灯片 4</vt:lpstr>
      <vt:lpstr>幻灯片 5</vt:lpstr>
      <vt:lpstr>幻灯片 6</vt:lpstr>
      <vt:lpstr>幻灯片 7</vt:lpstr>
      <vt:lpstr>2°C目标，排放空间，全球碳预算</vt:lpstr>
      <vt:lpstr>幻灯片 9</vt:lpstr>
      <vt:lpstr>幻灯片 10</vt:lpstr>
      <vt:lpstr>峰会意义</vt:lpstr>
      <vt:lpstr>联合国气候峰会</vt:lpstr>
      <vt:lpstr>全球碳计划：责任分担与减排</vt:lpstr>
      <vt:lpstr>二、务实行动，以实效体现担当</vt:lpstr>
      <vt:lpstr>2020年减排行动目标</vt:lpstr>
      <vt:lpstr>2020年减排行动目标实现进展</vt:lpstr>
      <vt:lpstr>非化石能源目标实现进展</vt:lpstr>
      <vt:lpstr>林业目标实现进展</vt:lpstr>
      <vt:lpstr>国家应对气候变化规划（2014-2020年）</vt:lpstr>
      <vt:lpstr>国家适应气候变化战略</vt:lpstr>
      <vt:lpstr>城市地区气象灾害经济损失占GDP比重(1990-2012)</vt:lpstr>
      <vt:lpstr>加强城市化地区的适应规划，建设韧性城市</vt:lpstr>
      <vt:lpstr>市场措施：构建国内碳交易体系</vt:lpstr>
      <vt:lpstr>幻灯片 24</vt:lpstr>
      <vt:lpstr>三、排放峰值，理想与现实的平衡</vt:lpstr>
      <vt:lpstr>工业化进程与排放峰值</vt:lpstr>
      <vt:lpstr>到2020年进入工业化后期阶段</vt:lpstr>
      <vt:lpstr>工业化进程与排放峰值预测</vt:lpstr>
      <vt:lpstr>能源使用与碳排放峰值</vt:lpstr>
      <vt:lpstr>能源结构</vt:lpstr>
      <vt:lpstr>能源强度与峰值</vt:lpstr>
      <vt:lpstr>城镇化与碳排放峰值</vt:lpstr>
      <vt:lpstr>中国的碳排放与城镇化</vt:lpstr>
      <vt:lpstr>人口趋势与排放峰值</vt:lpstr>
      <vt:lpstr>幻灯片 35</vt:lpstr>
      <vt:lpstr>中国的居民消费与排放峰值</vt:lpstr>
      <vt:lpstr>幻灯片 37</vt:lpstr>
      <vt:lpstr>中国的居民消费与排放峰值</vt:lpstr>
      <vt:lpstr>排放峰值可能的时间</vt:lpstr>
      <vt:lpstr>四、国家自主贡献：能力、身份与责任的体现</vt:lpstr>
      <vt:lpstr>中国国家主席习近平特使、国务院副总理张高丽 中国坚定支持2015年巴黎会议如期达成协议</vt:lpstr>
      <vt:lpstr>2013年：中国零碳能源装机容量 世界第一，占 21.1%</vt:lpstr>
      <vt:lpstr>中国经济社会进入新常态，能源需求和排放趋势明确</vt:lpstr>
      <vt:lpstr>国家自主贡献：能力、身份与责任的体现</vt:lpstr>
      <vt:lpstr>国家自主贡献</vt:lpstr>
      <vt:lpstr>幻灯片 46</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 User</dc:creator>
  <cp:lastModifiedBy>Du</cp:lastModifiedBy>
  <cp:revision>412</cp:revision>
  <cp:lastPrinted>2014-09-02T02:18:32Z</cp:lastPrinted>
  <dcterms:created xsi:type="dcterms:W3CDTF">2012-03-11T01:17:38Z</dcterms:created>
  <dcterms:modified xsi:type="dcterms:W3CDTF">2014-11-05T00:07:44Z</dcterms:modified>
</cp:coreProperties>
</file>